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xml" ContentType="application/vnd.openxmlformats-officedocument.presentationml.notesSlide+xml"/>
  <Override PartName="/ppt/tags/tag71.xml" ContentType="application/vnd.openxmlformats-officedocument.presentationml.tags+xml"/>
  <Override PartName="/ppt/notesSlides/notesSlide3.xml" ContentType="application/vnd.openxmlformats-officedocument.presentationml.notesSlide+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notesSlides/notesSlide5.xml" ContentType="application/vnd.openxmlformats-officedocument.presentationml.notesSlide+xml"/>
  <Override PartName="/ppt/tags/tag74.xml" ContentType="application/vnd.openxmlformats-officedocument.presentationml.tags+xml"/>
  <Override PartName="/ppt/notesSlides/notesSlide6.xml" ContentType="application/vnd.openxmlformats-officedocument.presentationml.notesSlide+xml"/>
  <Override PartName="/ppt/tags/tag75.xml" ContentType="application/vnd.openxmlformats-officedocument.presentationml.tags+xml"/>
  <Override PartName="/ppt/notesSlides/notesSlide7.xml" ContentType="application/vnd.openxmlformats-officedocument.presentationml.notesSlide+xml"/>
  <Override PartName="/ppt/tags/tag76.xml" ContentType="application/vnd.openxmlformats-officedocument.presentationml.tags+xml"/>
  <Override PartName="/ppt/notesSlides/notesSlide8.xml" ContentType="application/vnd.openxmlformats-officedocument.presentationml.notesSlide+xml"/>
  <Override PartName="/ppt/tags/tag77.xml" ContentType="application/vnd.openxmlformats-officedocument.presentationml.tags+xml"/>
  <Override PartName="/ppt/notesSlides/notesSlide9.xml" ContentType="application/vnd.openxmlformats-officedocument.presentationml.notesSlide+xml"/>
  <Override PartName="/ppt/tags/tag78.xml" ContentType="application/vnd.openxmlformats-officedocument.presentationml.tags+xml"/>
  <Override PartName="/ppt/notesSlides/notesSlide10.xml" ContentType="application/vnd.openxmlformats-officedocument.presentationml.notesSlide+xml"/>
  <Override PartName="/ppt/tags/tag79.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notesMasterIdLst>
    <p:notesMasterId r:id="rId20"/>
  </p:notesMasterIdLst>
  <p:sldIdLst>
    <p:sldId id="257" r:id="rId2"/>
    <p:sldId id="299" r:id="rId3"/>
    <p:sldId id="303" r:id="rId4"/>
    <p:sldId id="314"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266"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3" userDrawn="1">
          <p15:clr>
            <a:srgbClr val="A4A3A4"/>
          </p15:clr>
        </p15:guide>
        <p15:guide id="2" pos="38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5056" autoAdjust="0"/>
  </p:normalViewPr>
  <p:slideViewPr>
    <p:cSldViewPr snapToGrid="0" showGuides="1">
      <p:cViewPr varScale="1">
        <p:scale>
          <a:sx n="107" d="100"/>
          <a:sy n="107" d="100"/>
        </p:scale>
        <p:origin x="822" y="108"/>
      </p:cViewPr>
      <p:guideLst>
        <p:guide orient="horz" pos="2263"/>
        <p:guide pos="380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5.wmf"/><Relationship Id="rId7" Type="http://schemas.openxmlformats.org/officeDocument/2006/relationships/image" Target="../media/image18.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7.wmf"/><Relationship Id="rId5" Type="http://schemas.openxmlformats.org/officeDocument/2006/relationships/image" Target="../media/image5.wmf"/><Relationship Id="rId4"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5BA8B-70C2-417A-AAEF-8DB8813CB4CC}" type="datetimeFigureOut">
              <a:rPr lang="zh-CN" altLang="en-US" smtClean="0"/>
              <a:t>2024/1/7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50B96-FA1C-4F22-835F-74DEA54ABCAD}" type="slidenum">
              <a:rPr lang="zh-CN" altLang="en-US" smtClean="0"/>
              <a:t>‹#›</a:t>
            </a:fld>
            <a:endParaRPr lang="zh-CN" altLang="en-US"/>
          </a:p>
        </p:txBody>
      </p:sp>
    </p:spTree>
    <p:extLst>
      <p:ext uri="{BB962C8B-B14F-4D97-AF65-F5344CB8AC3E}">
        <p14:creationId xmlns:p14="http://schemas.microsoft.com/office/powerpoint/2010/main" val="277262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a:t>
            </a:fld>
            <a:endParaRPr lang="zh-CN" altLang="en-US"/>
          </a:p>
        </p:txBody>
      </p:sp>
    </p:spTree>
    <p:extLst>
      <p:ext uri="{BB962C8B-B14F-4D97-AF65-F5344CB8AC3E}">
        <p14:creationId xmlns:p14="http://schemas.microsoft.com/office/powerpoint/2010/main" val="226687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16</a:t>
            </a:fld>
            <a:endParaRPr lang="zh-CN" altLang="en-US"/>
          </a:p>
        </p:txBody>
      </p:sp>
    </p:spTree>
    <p:extLst>
      <p:ext uri="{BB962C8B-B14F-4D97-AF65-F5344CB8AC3E}">
        <p14:creationId xmlns:p14="http://schemas.microsoft.com/office/powerpoint/2010/main" val="2408859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17</a:t>
            </a:fld>
            <a:endParaRPr lang="zh-CN" altLang="en-US"/>
          </a:p>
        </p:txBody>
      </p:sp>
    </p:spTree>
    <p:extLst>
      <p:ext uri="{BB962C8B-B14F-4D97-AF65-F5344CB8AC3E}">
        <p14:creationId xmlns:p14="http://schemas.microsoft.com/office/powerpoint/2010/main" val="98845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8</a:t>
            </a:fld>
            <a:endParaRPr lang="zh-CN" altLang="en-US"/>
          </a:p>
        </p:txBody>
      </p:sp>
    </p:spTree>
    <p:extLst>
      <p:ext uri="{BB962C8B-B14F-4D97-AF65-F5344CB8AC3E}">
        <p14:creationId xmlns:p14="http://schemas.microsoft.com/office/powerpoint/2010/main" val="4147907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9</a:t>
            </a:fld>
            <a:endParaRPr lang="zh-CN" altLang="en-US"/>
          </a:p>
        </p:txBody>
      </p:sp>
    </p:spTree>
    <p:extLst>
      <p:ext uri="{BB962C8B-B14F-4D97-AF65-F5344CB8AC3E}">
        <p14:creationId xmlns:p14="http://schemas.microsoft.com/office/powerpoint/2010/main" val="185013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10</a:t>
            </a:fld>
            <a:endParaRPr lang="zh-CN" altLang="en-US"/>
          </a:p>
        </p:txBody>
      </p:sp>
    </p:spTree>
    <p:extLst>
      <p:ext uri="{BB962C8B-B14F-4D97-AF65-F5344CB8AC3E}">
        <p14:creationId xmlns:p14="http://schemas.microsoft.com/office/powerpoint/2010/main" val="69307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11</a:t>
            </a:fld>
            <a:endParaRPr lang="zh-CN" altLang="en-US"/>
          </a:p>
        </p:txBody>
      </p:sp>
    </p:spTree>
    <p:extLst>
      <p:ext uri="{BB962C8B-B14F-4D97-AF65-F5344CB8AC3E}">
        <p14:creationId xmlns:p14="http://schemas.microsoft.com/office/powerpoint/2010/main" val="425560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12</a:t>
            </a:fld>
            <a:endParaRPr lang="zh-CN" altLang="en-US"/>
          </a:p>
        </p:txBody>
      </p:sp>
    </p:spTree>
    <p:extLst>
      <p:ext uri="{BB962C8B-B14F-4D97-AF65-F5344CB8AC3E}">
        <p14:creationId xmlns:p14="http://schemas.microsoft.com/office/powerpoint/2010/main" val="344023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13</a:t>
            </a:fld>
            <a:endParaRPr lang="zh-CN" altLang="en-US"/>
          </a:p>
        </p:txBody>
      </p:sp>
    </p:spTree>
    <p:extLst>
      <p:ext uri="{BB962C8B-B14F-4D97-AF65-F5344CB8AC3E}">
        <p14:creationId xmlns:p14="http://schemas.microsoft.com/office/powerpoint/2010/main" val="12547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14</a:t>
            </a:fld>
            <a:endParaRPr lang="zh-CN" altLang="en-US"/>
          </a:p>
        </p:txBody>
      </p:sp>
    </p:spTree>
    <p:extLst>
      <p:ext uri="{BB962C8B-B14F-4D97-AF65-F5344CB8AC3E}">
        <p14:creationId xmlns:p14="http://schemas.microsoft.com/office/powerpoint/2010/main" val="2590792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A550B96-FA1C-4F22-835F-74DEA54ABCAD}" type="slidenum">
              <a:rPr lang="zh-CN" altLang="en-US" smtClean="0"/>
              <a:t>15</a:t>
            </a:fld>
            <a:endParaRPr lang="zh-CN" altLang="en-US"/>
          </a:p>
        </p:txBody>
      </p:sp>
    </p:spTree>
    <p:extLst>
      <p:ext uri="{BB962C8B-B14F-4D97-AF65-F5344CB8AC3E}">
        <p14:creationId xmlns:p14="http://schemas.microsoft.com/office/powerpoint/2010/main" val="17760382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2024/1/7</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7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4.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64.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7.xml"/><Relationship Id="rId7" Type="http://schemas.openxmlformats.org/officeDocument/2006/relationships/image" Target="../media/image4.wmf"/><Relationship Id="rId12" Type="http://schemas.openxmlformats.org/officeDocument/2006/relationships/image" Target="../media/image8.png"/><Relationship Id="rId2" Type="http://schemas.openxmlformats.org/officeDocument/2006/relationships/tags" Target="../tags/tag6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png"/><Relationship Id="rId5" Type="http://schemas.openxmlformats.org/officeDocument/2006/relationships/image" Target="../media/image3.wmf"/><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7.xml"/><Relationship Id="rId7" Type="http://schemas.openxmlformats.org/officeDocument/2006/relationships/image" Target="../media/image5.wmf"/><Relationship Id="rId2" Type="http://schemas.openxmlformats.org/officeDocument/2006/relationships/tags" Target="../tags/tag66.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3.wmf"/><Relationship Id="rId4" Type="http://schemas.openxmlformats.org/officeDocument/2006/relationships/oleObject" Target="../embeddings/oleObject4.bin"/><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6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1.png"/><Relationship Id="rId18" Type="http://schemas.openxmlformats.org/officeDocument/2006/relationships/image" Target="../media/image17.wmf"/><Relationship Id="rId3" Type="http://schemas.openxmlformats.org/officeDocument/2006/relationships/slideLayout" Target="../slideLayouts/slideLayout7.xml"/><Relationship Id="rId21" Type="http://schemas.openxmlformats.org/officeDocument/2006/relationships/oleObject" Target="../embeddings/oleObject15.bin"/><Relationship Id="rId7" Type="http://schemas.openxmlformats.org/officeDocument/2006/relationships/image" Target="../media/image14.wmf"/><Relationship Id="rId12" Type="http://schemas.openxmlformats.org/officeDocument/2006/relationships/image" Target="../media/image16.wmf"/><Relationship Id="rId17" Type="http://schemas.openxmlformats.org/officeDocument/2006/relationships/oleObject" Target="../embeddings/oleObject13.bin"/><Relationship Id="rId2" Type="http://schemas.openxmlformats.org/officeDocument/2006/relationships/tags" Target="../tags/tag68.xml"/><Relationship Id="rId16" Type="http://schemas.openxmlformats.org/officeDocument/2006/relationships/oleObject" Target="../embeddings/oleObject12.bin"/><Relationship Id="rId20" Type="http://schemas.openxmlformats.org/officeDocument/2006/relationships/image" Target="../media/image18.wmf"/><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oleObject" Target="../embeddings/oleObject10.bin"/><Relationship Id="rId24" Type="http://schemas.openxmlformats.org/officeDocument/2006/relationships/image" Target="../media/image22.png"/><Relationship Id="rId5" Type="http://schemas.openxmlformats.org/officeDocument/2006/relationships/image" Target="../media/image13.wmf"/><Relationship Id="rId15" Type="http://schemas.openxmlformats.org/officeDocument/2006/relationships/image" Target="../media/image5.wmf"/><Relationship Id="rId23" Type="http://schemas.openxmlformats.org/officeDocument/2006/relationships/oleObject" Target="../embeddings/oleObject16.bin"/><Relationship Id="rId10" Type="http://schemas.openxmlformats.org/officeDocument/2006/relationships/image" Target="../media/image20.png"/><Relationship Id="rId19" Type="http://schemas.openxmlformats.org/officeDocument/2006/relationships/oleObject" Target="../embeddings/oleObject14.bin"/><Relationship Id="rId4" Type="http://schemas.openxmlformats.org/officeDocument/2006/relationships/oleObject" Target="../embeddings/oleObject7.bin"/><Relationship Id="rId9" Type="http://schemas.openxmlformats.org/officeDocument/2006/relationships/image" Target="../media/image15.wmf"/><Relationship Id="rId14" Type="http://schemas.openxmlformats.org/officeDocument/2006/relationships/oleObject" Target="../embeddings/oleObject11.bin"/><Relationship Id="rId22" Type="http://schemas.openxmlformats.org/officeDocument/2006/relationships/image" Target="../media/image19.wm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69.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6626"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188" y="519176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文本框 62"/>
          <p:cNvSpPr txBox="1">
            <a:spLocks noChangeArrowheads="1"/>
          </p:cNvSpPr>
          <p:nvPr/>
        </p:nvSpPr>
        <p:spPr bwMode="auto">
          <a:xfrm>
            <a:off x="1742758" y="2235359"/>
            <a:ext cx="8734425" cy="132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gn="ctr">
              <a:lnSpc>
                <a:spcPct val="100000"/>
              </a:lnSpc>
              <a:buNone/>
            </a:pPr>
            <a:r>
              <a:rPr lang="zh-CN" altLang="en-US" sz="2400" b="1" dirty="0">
                <a:solidFill>
                  <a:srgbClr val="4B649F"/>
                </a:solidFill>
                <a:sym typeface="+mn-ea"/>
              </a:rPr>
              <a:t>读书报告</a:t>
            </a:r>
            <a:endParaRPr lang="en-US" altLang="zh-CN" sz="2400" b="1" dirty="0">
              <a:solidFill>
                <a:srgbClr val="4B649F"/>
              </a:solidFill>
              <a:sym typeface="+mn-ea"/>
            </a:endParaRPr>
          </a:p>
          <a:p>
            <a:pPr algn="ctr">
              <a:lnSpc>
                <a:spcPct val="100000"/>
              </a:lnSpc>
              <a:buNone/>
            </a:pPr>
            <a:r>
              <a:rPr lang="en-US" altLang="zh-CN" sz="2400" b="1" dirty="0">
                <a:solidFill>
                  <a:srgbClr val="4B649F"/>
                </a:solidFill>
                <a:sym typeface="+mn-ea"/>
              </a:rPr>
              <a:t>——Globally Consistent Normal Orientation for Point Clouds by Regularizing the Winding-Number Field</a:t>
            </a:r>
            <a:endParaRPr lang="zh-CN" altLang="en-US" sz="2400" b="1" dirty="0">
              <a:solidFill>
                <a:srgbClr val="4B649F"/>
              </a:solidFill>
            </a:endParaRPr>
          </a:p>
        </p:txBody>
      </p:sp>
      <p:sp>
        <p:nvSpPr>
          <p:cNvPr id="1068" name="矩形 1067"/>
          <p:cNvSpPr/>
          <p:nvPr/>
        </p:nvSpPr>
        <p:spPr>
          <a:xfrm>
            <a:off x="1460500" y="1998345"/>
            <a:ext cx="9677400" cy="3221355"/>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69" name="矩形 1068"/>
          <p:cNvSpPr/>
          <p:nvPr/>
        </p:nvSpPr>
        <p:spPr>
          <a:xfrm>
            <a:off x="10875645" y="5010468"/>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7" name="矩形 116"/>
          <p:cNvSpPr/>
          <p:nvPr/>
        </p:nvSpPr>
        <p:spPr>
          <a:xfrm>
            <a:off x="10663238" y="4745038"/>
            <a:ext cx="474662" cy="474662"/>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8" name="矩形 117"/>
          <p:cNvSpPr/>
          <p:nvPr/>
        </p:nvSpPr>
        <p:spPr>
          <a:xfrm>
            <a:off x="1268095" y="1726248"/>
            <a:ext cx="474663" cy="474662"/>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9" name="矩形 118"/>
          <p:cNvSpPr/>
          <p:nvPr/>
        </p:nvSpPr>
        <p:spPr>
          <a:xfrm>
            <a:off x="1460500" y="1998028"/>
            <a:ext cx="474663" cy="474662"/>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9" name="文本框 1027"/>
          <p:cNvSpPr txBox="1">
            <a:spLocks noChangeArrowheads="1"/>
          </p:cNvSpPr>
          <p:nvPr/>
        </p:nvSpPr>
        <p:spPr bwMode="auto">
          <a:xfrm>
            <a:off x="4271165" y="4283373"/>
            <a:ext cx="3677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gn="ctr" eaLnBrk="1" hangingPunct="1">
              <a:lnSpc>
                <a:spcPct val="100000"/>
              </a:lnSpc>
              <a:spcBef>
                <a:spcPct val="0"/>
              </a:spcBef>
              <a:buFontTx/>
              <a:buNone/>
            </a:pPr>
            <a:r>
              <a:rPr lang="en-US" altLang="zh-CN" sz="2400" b="1" dirty="0">
                <a:solidFill>
                  <a:srgbClr val="4B649F"/>
                </a:solidFill>
              </a:rPr>
              <a:t>By</a:t>
            </a:r>
            <a:r>
              <a:rPr lang="zh-CN" altLang="en-US" sz="2400" b="1" dirty="0">
                <a:solidFill>
                  <a:srgbClr val="4B649F"/>
                </a:solidFill>
              </a:rPr>
              <a:t>：朱澳凯 </a:t>
            </a:r>
            <a:r>
              <a:rPr lang="en-US" altLang="zh-CN" sz="2400" b="1" dirty="0">
                <a:solidFill>
                  <a:srgbClr val="4B649F"/>
                </a:solidFill>
              </a:rPr>
              <a:t>ID:22351286</a:t>
            </a:r>
            <a:endParaRPr lang="zh-CN" altLang="en-US" sz="2400" b="1" dirty="0">
              <a:solidFill>
                <a:srgbClr val="4B649F"/>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9992" y="1156561"/>
            <a:ext cx="109369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8</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中，文章对</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Cup</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模型、</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Chair</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模型、</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Lion</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模型的点云添加</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0.5%</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的高斯噪声，来测试抗噪声能力。从视觉对比可以明显看出，该算法具有更好的抗噪声能力。即使存在严重的噪声，算法也可以在椅子模型的背部和腿上提供可靠的法线。</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1A9BC6A-56B5-4CB1-8795-BDDECACC90A2}"/>
              </a:ext>
            </a:extLst>
          </p:cNvPr>
          <p:cNvPicPr>
            <a:picLocks noChangeAspect="1"/>
          </p:cNvPicPr>
          <p:nvPr/>
        </p:nvPicPr>
        <p:blipFill>
          <a:blip r:embed="rId4"/>
          <a:stretch>
            <a:fillRect/>
          </a:stretch>
        </p:blipFill>
        <p:spPr>
          <a:xfrm>
            <a:off x="1122271" y="2241703"/>
            <a:ext cx="9552381" cy="3952381"/>
          </a:xfrm>
          <a:prstGeom prst="rect">
            <a:avLst/>
          </a:prstGeom>
        </p:spPr>
      </p:pic>
    </p:spTree>
    <p:custDataLst>
      <p:tags r:id="rId1"/>
    </p:custDataLst>
    <p:extLst>
      <p:ext uri="{BB962C8B-B14F-4D97-AF65-F5344CB8AC3E}">
        <p14:creationId xmlns:p14="http://schemas.microsoft.com/office/powerpoint/2010/main" val="353710902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344488" y="1370144"/>
            <a:ext cx="109369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为了测试算法是否可以处理不同的点密度，在图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9</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中，构建了具有不同点密度的点云。从图中可以看出预测法线和重建表面都具有很高的质量，这表明文章所提出的新的估计</a:t>
            </a:r>
            <a:r>
              <a:rPr lang="en-US" altLang="zh-CN" i="1" kern="100" dirty="0">
                <a:latin typeface="Times New Roman" panose="02020603050405020304" pitchFamily="18" charset="0"/>
                <a:ea typeface="仿宋" panose="02010609060101010101" pitchFamily="49" charset="-122"/>
                <a:cs typeface="Times New Roman" panose="02020603050405020304" pitchFamily="18" charset="0"/>
              </a:rPr>
              <a:t>a</a:t>
            </a:r>
            <a:r>
              <a:rPr lang="en-US" altLang="zh-CN" i="1" kern="100" baseline="-25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的方法与点密度无关。</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370570D7-A01A-4ACD-B06E-4BF5C2D53783}"/>
              </a:ext>
            </a:extLst>
          </p:cNvPr>
          <p:cNvPicPr>
            <a:picLocks noChangeAspect="1"/>
          </p:cNvPicPr>
          <p:nvPr/>
        </p:nvPicPr>
        <p:blipFill>
          <a:blip r:embed="rId4"/>
          <a:stretch>
            <a:fillRect/>
          </a:stretch>
        </p:blipFill>
        <p:spPr>
          <a:xfrm>
            <a:off x="2510952" y="2373842"/>
            <a:ext cx="6604011" cy="3372534"/>
          </a:xfrm>
          <a:prstGeom prst="rect">
            <a:avLst/>
          </a:prstGeom>
        </p:spPr>
      </p:pic>
    </p:spTree>
    <p:custDataLst>
      <p:tags r:id="rId1"/>
    </p:custDataLst>
    <p:extLst>
      <p:ext uri="{BB962C8B-B14F-4D97-AF65-F5344CB8AC3E}">
        <p14:creationId xmlns:p14="http://schemas.microsoft.com/office/powerpoint/2010/main" val="227077932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9992" y="1156561"/>
            <a:ext cx="109369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在图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10</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中，有三个稀疏点云，点数分别为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500</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750</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1K</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。文章使用这个例子来测试稀疏输入上的性能，因为当附近存在间隙和薄壁管</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板时，数据稀疏性将不可避免地使预测法线的难度加倍。从视觉比较中可以清楚地看出，该方法得到的结果都接近三个输入的真实值。</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4E65D513-020D-44E3-88BC-E56F818F4630}"/>
              </a:ext>
            </a:extLst>
          </p:cNvPr>
          <p:cNvPicPr>
            <a:picLocks noChangeAspect="1"/>
          </p:cNvPicPr>
          <p:nvPr/>
        </p:nvPicPr>
        <p:blipFill>
          <a:blip r:embed="rId4"/>
          <a:stretch>
            <a:fillRect/>
          </a:stretch>
        </p:blipFill>
        <p:spPr>
          <a:xfrm>
            <a:off x="1376952" y="2349167"/>
            <a:ext cx="9438095" cy="3685714"/>
          </a:xfrm>
          <a:prstGeom prst="rect">
            <a:avLst/>
          </a:prstGeom>
        </p:spPr>
      </p:pic>
    </p:spTree>
    <p:custDataLst>
      <p:tags r:id="rId1"/>
    </p:custDataLst>
    <p:extLst>
      <p:ext uri="{BB962C8B-B14F-4D97-AF65-F5344CB8AC3E}">
        <p14:creationId xmlns:p14="http://schemas.microsoft.com/office/powerpoint/2010/main" val="37542549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9992" y="1156561"/>
            <a:ext cx="109369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同时文章测试了该方法在相邻间隙和薄板</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管与在锐角处的表现。图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11</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结果所示，该方法在解决这些缺陷方面明显优于其他方法，这是由于从卷绕数继承的全局属性。同时图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12</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表明方法对于具有锐角的点云能产生理想的结果。</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444B9F9-D8FE-4810-B09A-278032CDE7EB}"/>
              </a:ext>
            </a:extLst>
          </p:cNvPr>
          <p:cNvPicPr>
            <a:picLocks noChangeAspect="1"/>
          </p:cNvPicPr>
          <p:nvPr/>
        </p:nvPicPr>
        <p:blipFill>
          <a:blip r:embed="rId4"/>
          <a:stretch>
            <a:fillRect/>
          </a:stretch>
        </p:blipFill>
        <p:spPr>
          <a:xfrm>
            <a:off x="528637" y="2413332"/>
            <a:ext cx="6504200" cy="3556632"/>
          </a:xfrm>
          <a:prstGeom prst="rect">
            <a:avLst/>
          </a:prstGeom>
        </p:spPr>
      </p:pic>
      <p:pic>
        <p:nvPicPr>
          <p:cNvPr id="7" name="图片 6">
            <a:extLst>
              <a:ext uri="{FF2B5EF4-FFF2-40B4-BE49-F238E27FC236}">
                <a16:creationId xmlns:a16="http://schemas.microsoft.com/office/drawing/2014/main" id="{7C857B11-F716-40B2-97BD-0FC738ACC99F}"/>
              </a:ext>
            </a:extLst>
          </p:cNvPr>
          <p:cNvPicPr>
            <a:picLocks noChangeAspect="1"/>
          </p:cNvPicPr>
          <p:nvPr/>
        </p:nvPicPr>
        <p:blipFill>
          <a:blip r:embed="rId5"/>
          <a:stretch>
            <a:fillRect/>
          </a:stretch>
        </p:blipFill>
        <p:spPr>
          <a:xfrm>
            <a:off x="7221635" y="2837771"/>
            <a:ext cx="4561905" cy="2580952"/>
          </a:xfrm>
          <a:prstGeom prst="rect">
            <a:avLst/>
          </a:prstGeom>
        </p:spPr>
      </p:pic>
    </p:spTree>
    <p:custDataLst>
      <p:tags r:id="rId1"/>
    </p:custDataLst>
    <p:extLst>
      <p:ext uri="{BB962C8B-B14F-4D97-AF65-F5344CB8AC3E}">
        <p14:creationId xmlns:p14="http://schemas.microsoft.com/office/powerpoint/2010/main" val="2631729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1061" y="1055180"/>
            <a:ext cx="109369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同时文章还对开放表面、线框、复杂拓扑和真实扫描的情况下进行了实验。在图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13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中，从开放表面采样点集，比较了</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PGR</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kern="100" dirty="0" err="1">
                <a:latin typeface="Times New Roman" panose="02020603050405020304" pitchFamily="18" charset="0"/>
                <a:ea typeface="仿宋" panose="02010609060101010101" pitchFamily="49" charset="-122"/>
                <a:cs typeface="Times New Roman" panose="02020603050405020304" pitchFamily="18" charset="0"/>
              </a:rPr>
              <a:t>iPSR</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和文章方法在开放表面点云上估计法线的能力。</a:t>
            </a:r>
            <a:r>
              <a:rPr lang="en-US" altLang="zh-CN" kern="100" dirty="0" err="1">
                <a:latin typeface="Times New Roman" panose="02020603050405020304" pitchFamily="18" charset="0"/>
                <a:ea typeface="仿宋" panose="02010609060101010101" pitchFamily="49" charset="-122"/>
                <a:cs typeface="Times New Roman" panose="02020603050405020304" pitchFamily="18" charset="0"/>
              </a:rPr>
              <a:t>iPSR</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不支持开放表面。</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PGR</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无法报告边界点的可靠法线，因为它假定闭合曲面。相反，该方法估计的法线在内部点和边界点处都符合真实形状。</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C6E06889-382E-4AF5-9D56-D23252ABEBDB}"/>
              </a:ext>
            </a:extLst>
          </p:cNvPr>
          <p:cNvPicPr>
            <a:picLocks noChangeAspect="1"/>
          </p:cNvPicPr>
          <p:nvPr/>
        </p:nvPicPr>
        <p:blipFill>
          <a:blip r:embed="rId4"/>
          <a:stretch>
            <a:fillRect/>
          </a:stretch>
        </p:blipFill>
        <p:spPr>
          <a:xfrm>
            <a:off x="789456" y="2210570"/>
            <a:ext cx="5035160" cy="2539702"/>
          </a:xfrm>
          <a:prstGeom prst="rect">
            <a:avLst/>
          </a:prstGeom>
        </p:spPr>
      </p:pic>
      <p:sp>
        <p:nvSpPr>
          <p:cNvPr id="13" name="矩形 12">
            <a:extLst>
              <a:ext uri="{FF2B5EF4-FFF2-40B4-BE49-F238E27FC236}">
                <a16:creationId xmlns:a16="http://schemas.microsoft.com/office/drawing/2014/main" id="{FB193548-0890-4CF0-A650-C4F937A644B6}"/>
              </a:ext>
            </a:extLst>
          </p:cNvPr>
          <p:cNvSpPr/>
          <p:nvPr/>
        </p:nvSpPr>
        <p:spPr>
          <a:xfrm>
            <a:off x="573180" y="5486435"/>
            <a:ext cx="6843258" cy="923330"/>
          </a:xfrm>
          <a:prstGeom prst="rect">
            <a:avLst/>
          </a:prstGeom>
        </p:spPr>
        <p:txBody>
          <a:bodyPr wrap="square">
            <a:spAutoFit/>
          </a:bodyPr>
          <a:lstStyle/>
          <a:p>
            <a:pPr indent="457200"/>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图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14</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为对线框表示的处理结果，由于数据极度稀疏，大部分方法无法正确预测法线，而本文的方法和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PGR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都能够处理线框类型的输入，但</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PGR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可能会在薄管状结构周围产生凸起。</a:t>
            </a:r>
            <a:endParaRPr lang="zh-CN" altLang="en-US" dirty="0"/>
          </a:p>
        </p:txBody>
      </p:sp>
      <p:pic>
        <p:nvPicPr>
          <p:cNvPr id="14" name="图片 13">
            <a:extLst>
              <a:ext uri="{FF2B5EF4-FFF2-40B4-BE49-F238E27FC236}">
                <a16:creationId xmlns:a16="http://schemas.microsoft.com/office/drawing/2014/main" id="{40719D85-5D14-4F45-AC31-000A4472BA8A}"/>
              </a:ext>
            </a:extLst>
          </p:cNvPr>
          <p:cNvPicPr>
            <a:picLocks noChangeAspect="1"/>
          </p:cNvPicPr>
          <p:nvPr/>
        </p:nvPicPr>
        <p:blipFill>
          <a:blip r:embed="rId5"/>
          <a:stretch>
            <a:fillRect/>
          </a:stretch>
        </p:blipFill>
        <p:spPr>
          <a:xfrm>
            <a:off x="7416438" y="1978510"/>
            <a:ext cx="3986106" cy="4431255"/>
          </a:xfrm>
          <a:prstGeom prst="rect">
            <a:avLst/>
          </a:prstGeom>
        </p:spPr>
      </p:pic>
    </p:spTree>
    <p:custDataLst>
      <p:tags r:id="rId1"/>
    </p:custDataLst>
    <p:extLst>
      <p:ext uri="{BB962C8B-B14F-4D97-AF65-F5344CB8AC3E}">
        <p14:creationId xmlns:p14="http://schemas.microsoft.com/office/powerpoint/2010/main" val="238980519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9992" y="1018062"/>
            <a:ext cx="1093694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15</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显示了两个具有复杂拓扑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几何形状的巢状模型。顶行中的点云有</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80K</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个点，而底行中的点云有</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100K</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个点。可以看出，所有五种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SOTA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方法在两个高度复杂的模型上都失败了。</a:t>
            </a:r>
            <a:r>
              <a:rPr lang="en-US" altLang="zh-CN" kern="100" dirty="0" err="1">
                <a:latin typeface="Times New Roman" panose="02020603050405020304" pitchFamily="18" charset="0"/>
                <a:ea typeface="仿宋" panose="02010609060101010101" pitchFamily="49" charset="-122"/>
                <a:cs typeface="Times New Roman" panose="02020603050405020304" pitchFamily="18" charset="0"/>
              </a:rPr>
              <a:t>iPSR</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取决于法线的初始化。对于具有复杂拓扑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几何形状的形状，</a:t>
            </a:r>
            <a:r>
              <a:rPr lang="en-US" altLang="zh-CN" kern="100" dirty="0" err="1">
                <a:latin typeface="Times New Roman" panose="02020603050405020304" pitchFamily="18" charset="0"/>
                <a:ea typeface="仿宋" panose="02010609060101010101" pitchFamily="49" charset="-122"/>
                <a:cs typeface="Times New Roman" panose="02020603050405020304" pitchFamily="18" charset="0"/>
              </a:rPr>
              <a:t>iPSR</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无法将错误法线反转为正确的配置，因此很容易导致断开或粘附，尤其是在薄结构周围。相比之下，本文方法可以处理复杂的几何</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拓扑并可靠地恢复法向量。</a:t>
            </a:r>
          </a:p>
        </p:txBody>
      </p:sp>
      <p:pic>
        <p:nvPicPr>
          <p:cNvPr id="2" name="图片 1">
            <a:extLst>
              <a:ext uri="{FF2B5EF4-FFF2-40B4-BE49-F238E27FC236}">
                <a16:creationId xmlns:a16="http://schemas.microsoft.com/office/drawing/2014/main" id="{DBF58544-AF6E-4676-95DA-73B20DC2DCFD}"/>
              </a:ext>
            </a:extLst>
          </p:cNvPr>
          <p:cNvPicPr>
            <a:picLocks noChangeAspect="1"/>
          </p:cNvPicPr>
          <p:nvPr/>
        </p:nvPicPr>
        <p:blipFill>
          <a:blip r:embed="rId4"/>
          <a:stretch>
            <a:fillRect/>
          </a:stretch>
        </p:blipFill>
        <p:spPr>
          <a:xfrm>
            <a:off x="1209000" y="2683340"/>
            <a:ext cx="9967000" cy="3351541"/>
          </a:xfrm>
          <a:prstGeom prst="rect">
            <a:avLst/>
          </a:prstGeom>
        </p:spPr>
      </p:pic>
    </p:spTree>
    <p:custDataLst>
      <p:tags r:id="rId1"/>
    </p:custDataLst>
    <p:extLst>
      <p:ext uri="{BB962C8B-B14F-4D97-AF65-F5344CB8AC3E}">
        <p14:creationId xmlns:p14="http://schemas.microsoft.com/office/powerpoint/2010/main" val="40234284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344488" y="1363656"/>
            <a:ext cx="1093694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最后作者提供了运行时性能统计数据，如图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16</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所示。测试是在具有从</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0 .5</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𝐾点到</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10</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𝐾点的不同分辨率的环面模型上进行的。总运行时间主要包括</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图的构建和优化。可以看出，优化是最耗时的阶段，因为（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）变量数量是点数量的两倍，（</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）目标函数必须通过双循环进行评估，即在每个</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pi</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和每个</a:t>
            </a:r>
            <a:r>
              <a:rPr lang="en-US" altLang="zh-CN" kern="100" dirty="0" err="1">
                <a:latin typeface="Times New Roman" panose="02020603050405020304" pitchFamily="18" charset="0"/>
                <a:ea typeface="仿宋" panose="02010609060101010101" pitchFamily="49" charset="-122"/>
                <a:cs typeface="Times New Roman" panose="02020603050405020304" pitchFamily="18" charset="0"/>
              </a:rPr>
              <a:t>qj</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上，导致计算开销的非线性攀升。但即使对于具有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10K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点的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Torus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模型，通常在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10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分钟内计算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50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次迭代也足以到达终止。对于许多非实时几何处理任务来说，开销是可以接受的。</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D7873DA3-C823-48A7-8FCF-84BCCC4B8F0A}"/>
              </a:ext>
            </a:extLst>
          </p:cNvPr>
          <p:cNvPicPr>
            <a:picLocks noChangeAspect="1"/>
          </p:cNvPicPr>
          <p:nvPr/>
        </p:nvPicPr>
        <p:blipFill>
          <a:blip r:embed="rId4"/>
          <a:stretch>
            <a:fillRect/>
          </a:stretch>
        </p:blipFill>
        <p:spPr>
          <a:xfrm>
            <a:off x="2894874" y="3168025"/>
            <a:ext cx="6402252" cy="3272262"/>
          </a:xfrm>
          <a:prstGeom prst="rect">
            <a:avLst/>
          </a:prstGeom>
        </p:spPr>
      </p:pic>
    </p:spTree>
    <p:custDataLst>
      <p:tags r:id="rId1"/>
    </p:custDataLst>
    <p:extLst>
      <p:ext uri="{BB962C8B-B14F-4D97-AF65-F5344CB8AC3E}">
        <p14:creationId xmlns:p14="http://schemas.microsoft.com/office/powerpoint/2010/main" val="27868464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小结</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65851" y="1900231"/>
            <a:ext cx="1093694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文章通过正则化卷绕数场提出了一种全局一致的法线取向方法。我们将法线方向问题表述为优化驱动框架，该框架考虑目标函数中的三个要求，其中两个指定对卷绕数场的要求，另一个项约束与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Voronoi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极点的对齐。我们对具有各种缺陷和挑战的点云进行了广泛的实验，例如噪声、数据稀疏、附近间隙、薄壁板和高度复杂的几何</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拓扑。实验结果展示了所提出方法的优点。</a:t>
            </a:r>
          </a:p>
          <a:p>
            <a:pPr indent="266700" algn="just">
              <a:spcAft>
                <a:spcPts val="0"/>
              </a:spcAft>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但该方法仍存在一些局限。第一个局限在于运行时性能。由于必须重复评估每个数据点和每个查询点的绕数，因此目标函数的单次计算所花费的时间成本达到</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O(N·M)</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，其中</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N</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M</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分别是数据点的数量和查询点的数量。为了缓解这一问题，可以对输入点集进行下采样。估计出子集的法线后，无向点可以通过简单的传播得到法线。提升运行时性能的另一个方向是开发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GPU</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版本，进一步提高并行度。第二个局限是预测法线的准确性还有进一步提高的空间。可以将根据几何</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拓扑的先验知识进一步提高预测精度。最后，当体积内分散有许多点，或者高密度点云与高水平噪声耦合时，该方法可能会失败。这两种情况都可能违反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0−1 </a:t>
            </a: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平衡要求，从而可能导致失败情况。为了应对这些挑战，有必要设计一些预处理技术来过滤掉那些对下垫面完全没有贡献的点。</a:t>
            </a:r>
          </a:p>
        </p:txBody>
      </p:sp>
    </p:spTree>
    <p:custDataLst>
      <p:tags r:id="rId1"/>
    </p:custDataLst>
    <p:extLst>
      <p:ext uri="{BB962C8B-B14F-4D97-AF65-F5344CB8AC3E}">
        <p14:creationId xmlns:p14="http://schemas.microsoft.com/office/powerpoint/2010/main" val="28742844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188" y="5200650"/>
            <a:ext cx="586581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文本框 62"/>
          <p:cNvSpPr txBox="1">
            <a:spLocks noChangeArrowheads="1"/>
          </p:cNvSpPr>
          <p:nvPr/>
        </p:nvSpPr>
        <p:spPr bwMode="auto">
          <a:xfrm>
            <a:off x="2954655" y="2705418"/>
            <a:ext cx="747680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gn="ctr" eaLnBrk="1" hangingPunct="1">
              <a:lnSpc>
                <a:spcPct val="100000"/>
              </a:lnSpc>
              <a:spcBef>
                <a:spcPct val="0"/>
              </a:spcBef>
              <a:buFontTx/>
              <a:buNone/>
            </a:pPr>
            <a:r>
              <a:rPr lang="zh-CN" altLang="en-US" sz="6600" b="1" dirty="0">
                <a:solidFill>
                  <a:srgbClr val="4B649F"/>
                </a:solidFill>
              </a:rPr>
              <a:t>感谢聆听！ </a:t>
            </a:r>
          </a:p>
        </p:txBody>
      </p:sp>
      <p:sp>
        <p:nvSpPr>
          <p:cNvPr id="1068" name="矩形 1067"/>
          <p:cNvSpPr/>
          <p:nvPr/>
        </p:nvSpPr>
        <p:spPr>
          <a:xfrm>
            <a:off x="1466850" y="2440305"/>
            <a:ext cx="9677400" cy="1637665"/>
          </a:xfrm>
          <a:prstGeom prst="rect">
            <a:avLst/>
          </a:prstGeom>
          <a:noFill/>
          <a:ln w="2540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69" name="矩形 1068"/>
          <p:cNvSpPr/>
          <p:nvPr/>
        </p:nvSpPr>
        <p:spPr>
          <a:xfrm>
            <a:off x="10906125" y="3894773"/>
            <a:ext cx="476250" cy="4762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7" name="矩形 116"/>
          <p:cNvSpPr/>
          <p:nvPr/>
        </p:nvSpPr>
        <p:spPr>
          <a:xfrm>
            <a:off x="10669588" y="3741738"/>
            <a:ext cx="474662" cy="474662"/>
          </a:xfrm>
          <a:prstGeom prst="rect">
            <a:avLst/>
          </a:prstGeom>
          <a:solidFill>
            <a:srgbClr val="4B649F">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8" name="矩形 117"/>
          <p:cNvSpPr/>
          <p:nvPr/>
        </p:nvSpPr>
        <p:spPr>
          <a:xfrm>
            <a:off x="1308100" y="2233613"/>
            <a:ext cx="474663" cy="474662"/>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19" name="矩形 118"/>
          <p:cNvSpPr/>
          <p:nvPr/>
        </p:nvSpPr>
        <p:spPr>
          <a:xfrm>
            <a:off x="1460500" y="2386013"/>
            <a:ext cx="474663" cy="474662"/>
          </a:xfrm>
          <a:prstGeom prst="rect">
            <a:avLst/>
          </a:prstGeom>
          <a:solidFill>
            <a:srgbClr val="4B64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47725" y="65882"/>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引言</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pic>
        <p:nvPicPr>
          <p:cNvPr id="2" name="图片 1">
            <a:extLst>
              <a:ext uri="{FF2B5EF4-FFF2-40B4-BE49-F238E27FC236}">
                <a16:creationId xmlns:a16="http://schemas.microsoft.com/office/drawing/2014/main" id="{4BC76676-7FF0-43FF-8198-897642873E16}"/>
              </a:ext>
            </a:extLst>
          </p:cNvPr>
          <p:cNvPicPr>
            <a:picLocks noChangeAspect="1"/>
          </p:cNvPicPr>
          <p:nvPr/>
        </p:nvPicPr>
        <p:blipFill>
          <a:blip r:embed="rId3"/>
          <a:stretch>
            <a:fillRect/>
          </a:stretch>
        </p:blipFill>
        <p:spPr>
          <a:xfrm>
            <a:off x="252413" y="1120589"/>
            <a:ext cx="6248589" cy="4770428"/>
          </a:xfrm>
          <a:prstGeom prst="rect">
            <a:avLst/>
          </a:prstGeom>
        </p:spPr>
      </p:pic>
      <p:sp>
        <p:nvSpPr>
          <p:cNvPr id="3" name="矩形 2">
            <a:extLst>
              <a:ext uri="{FF2B5EF4-FFF2-40B4-BE49-F238E27FC236}">
                <a16:creationId xmlns:a16="http://schemas.microsoft.com/office/drawing/2014/main" id="{D53FC209-E8D1-401C-A3B3-3ED219C18445}"/>
              </a:ext>
            </a:extLst>
          </p:cNvPr>
          <p:cNvSpPr/>
          <p:nvPr/>
        </p:nvSpPr>
        <p:spPr>
          <a:xfrm>
            <a:off x="6717591" y="2485056"/>
            <a:ext cx="4703445" cy="2585323"/>
          </a:xfrm>
          <a:prstGeom prst="rect">
            <a:avLst/>
          </a:prstGeom>
        </p:spPr>
        <p:txBody>
          <a:bodyPr wrap="square">
            <a:spAutoFit/>
          </a:bodyPr>
          <a:lstStyle/>
          <a:p>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该论文的研究主题是点云法线定向问题。考虑到传统方法未能充分利用形状全局先验（流形、水密、可定向），作者利用全局一致法向与规范卷绕数场（</a:t>
            </a:r>
            <a:r>
              <a:rPr lang="en-US" altLang="zh-CN" dirty="0">
                <a:latin typeface="仿宋" panose="02010609060101010101" pitchFamily="49" charset="-122"/>
                <a:ea typeface="仿宋" panose="02010609060101010101" pitchFamily="49" charset="-122"/>
              </a:rPr>
              <a:t>Winding Number Field</a:t>
            </a:r>
            <a:r>
              <a:rPr lang="zh-CN" altLang="en-US" dirty="0">
                <a:latin typeface="仿宋" panose="02010609060101010101" pitchFamily="49" charset="-122"/>
                <a:ea typeface="仿宋" panose="02010609060101010101" pitchFamily="49" charset="-122"/>
              </a:rPr>
              <a:t>）之间的强耦合关系，提出了一个光滑的优化函数，从而获取能够反映潜在形状的定向信息。</a:t>
            </a:r>
          </a:p>
          <a:p>
            <a:br>
              <a:rPr lang="zh-CN" altLang="en-US" dirty="0"/>
            </a:br>
            <a:endParaRPr lang="zh-CN" altLang="en-US" dirty="0"/>
          </a:p>
        </p:txBody>
      </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一些基本概念</a:t>
            </a:r>
            <a:r>
              <a:rPr lang="en-US" altLang="zh-CN" b="1" dirty="0">
                <a:solidFill>
                  <a:srgbClr val="4B649F"/>
                </a:solidFill>
                <a:latin typeface="仿宋" panose="02010609060101010101" pitchFamily="49" charset="-122"/>
                <a:ea typeface="仿宋" panose="02010609060101010101" pitchFamily="49" charset="-122"/>
                <a:sym typeface="+mn-ea"/>
              </a:rPr>
              <a:t>——</a:t>
            </a:r>
            <a:r>
              <a:rPr lang="zh-CN" altLang="en-US" b="1" dirty="0">
                <a:solidFill>
                  <a:srgbClr val="4B649F"/>
                </a:solidFill>
                <a:latin typeface="仿宋" panose="02010609060101010101" pitchFamily="49" charset="-122"/>
                <a:ea typeface="仿宋" panose="02010609060101010101" pitchFamily="49" charset="-122"/>
                <a:sym typeface="+mn-ea"/>
              </a:rPr>
              <a:t>卷绕数的推广</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graphicFrame>
        <p:nvGraphicFramePr>
          <p:cNvPr id="2" name="对象 1">
            <a:extLst>
              <a:ext uri="{FF2B5EF4-FFF2-40B4-BE49-F238E27FC236}">
                <a16:creationId xmlns:a16="http://schemas.microsoft.com/office/drawing/2014/main" id="{59803FDA-1E28-4758-99CC-C0C0849B9714}"/>
              </a:ext>
            </a:extLst>
          </p:cNvPr>
          <p:cNvGraphicFramePr>
            <a:graphicFrameLocks noChangeAspect="1"/>
          </p:cNvGraphicFramePr>
          <p:nvPr>
            <p:extLst>
              <p:ext uri="{D42A27DB-BD31-4B8C-83A1-F6EECF244321}">
                <p14:modId xmlns:p14="http://schemas.microsoft.com/office/powerpoint/2010/main" val="767342837"/>
              </p:ext>
            </p:extLst>
          </p:nvPr>
        </p:nvGraphicFramePr>
        <p:xfrm>
          <a:off x="7682285" y="999260"/>
          <a:ext cx="593352" cy="353186"/>
        </p:xfrm>
        <a:graphic>
          <a:graphicData uri="http://schemas.openxmlformats.org/presentationml/2006/ole">
            <mc:AlternateContent xmlns:mc="http://schemas.openxmlformats.org/markup-compatibility/2006">
              <mc:Choice xmlns:v="urn:schemas-microsoft-com:vml" Requires="v">
                <p:oleObj spid="_x0000_s1042" name="Equation" r:id="rId4" imgW="406224" imgH="241195" progId="Equation.DSMT4">
                  <p:embed/>
                </p:oleObj>
              </mc:Choice>
              <mc:Fallback>
                <p:oleObj name="Equation" r:id="rId4" imgW="406224" imgH="241195"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2285" y="999260"/>
                        <a:ext cx="593352" cy="353186"/>
                      </a:xfrm>
                      <a:prstGeom prst="rect">
                        <a:avLst/>
                      </a:prstGeom>
                      <a:noFill/>
                    </p:spPr>
                  </p:pic>
                </p:oleObj>
              </mc:Fallback>
            </mc:AlternateContent>
          </a:graphicData>
        </a:graphic>
      </p:graphicFrame>
      <p:graphicFrame>
        <p:nvGraphicFramePr>
          <p:cNvPr id="3" name="对象 2">
            <a:extLst>
              <a:ext uri="{FF2B5EF4-FFF2-40B4-BE49-F238E27FC236}">
                <a16:creationId xmlns:a16="http://schemas.microsoft.com/office/drawing/2014/main" id="{D922873D-C92F-4DC1-86BC-919A3D151EAA}"/>
              </a:ext>
            </a:extLst>
          </p:cNvPr>
          <p:cNvGraphicFramePr>
            <a:graphicFrameLocks noChangeAspect="1"/>
          </p:cNvGraphicFramePr>
          <p:nvPr>
            <p:extLst>
              <p:ext uri="{D42A27DB-BD31-4B8C-83A1-F6EECF244321}">
                <p14:modId xmlns:p14="http://schemas.microsoft.com/office/powerpoint/2010/main" val="286754067"/>
              </p:ext>
            </p:extLst>
          </p:nvPr>
        </p:nvGraphicFramePr>
        <p:xfrm>
          <a:off x="9525975" y="999260"/>
          <a:ext cx="528875" cy="322485"/>
        </p:xfrm>
        <a:graphic>
          <a:graphicData uri="http://schemas.openxmlformats.org/presentationml/2006/ole">
            <mc:AlternateContent xmlns:mc="http://schemas.openxmlformats.org/markup-compatibility/2006">
              <mc:Choice xmlns:v="urn:schemas-microsoft-com:vml" Requires="v">
                <p:oleObj spid="_x0000_s1043" name="Equation" r:id="rId6" imgW="393529" imgH="241195" progId="Equation.DSMT4">
                  <p:embed/>
                </p:oleObj>
              </mc:Choice>
              <mc:Fallback>
                <p:oleObj name="Equation" r:id="rId6" imgW="393529" imgH="241195"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5975" y="999260"/>
                        <a:ext cx="528875" cy="322485"/>
                      </a:xfrm>
                      <a:prstGeom prst="rect">
                        <a:avLst/>
                      </a:prstGeom>
                      <a:noFill/>
                    </p:spPr>
                  </p:pic>
                </p:oleObj>
              </mc:Fallback>
            </mc:AlternateContent>
          </a:graphicData>
        </a:graphic>
      </p:graphicFrame>
      <p:sp>
        <p:nvSpPr>
          <p:cNvPr id="7" name="Rectangle 3">
            <a:extLst>
              <a:ext uri="{FF2B5EF4-FFF2-40B4-BE49-F238E27FC236}">
                <a16:creationId xmlns:a16="http://schemas.microsoft.com/office/drawing/2014/main" id="{B8CC80B0-5A53-4FC7-BCF3-C962EFCC18B1}"/>
              </a:ext>
            </a:extLst>
          </p:cNvPr>
          <p:cNvSpPr>
            <a:spLocks noChangeArrowheads="1"/>
          </p:cNvSpPr>
          <p:nvPr/>
        </p:nvSpPr>
        <p:spPr bwMode="auto">
          <a:xfrm>
            <a:off x="712788" y="1001761"/>
            <a:ext cx="71481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卷绕数理论可以推广到多边形网格、三角网格和点云数据上。假设</a:t>
            </a:r>
          </a:p>
        </p:txBody>
      </p:sp>
      <p:sp>
        <p:nvSpPr>
          <p:cNvPr id="8" name="Rectangle 4">
            <a:extLst>
              <a:ext uri="{FF2B5EF4-FFF2-40B4-BE49-F238E27FC236}">
                <a16:creationId xmlns:a16="http://schemas.microsoft.com/office/drawing/2014/main" id="{D771A722-A075-44E5-B60E-65E56096B0D0}"/>
              </a:ext>
            </a:extLst>
          </p:cNvPr>
          <p:cNvSpPr>
            <a:spLocks noChangeArrowheads="1"/>
          </p:cNvSpPr>
          <p:nvPr/>
        </p:nvSpPr>
        <p:spPr bwMode="auto">
          <a:xfrm>
            <a:off x="8000579" y="991187"/>
            <a:ext cx="38551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是来自法线</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AF5994BD-958A-4AC5-80DD-C9340472A9D1}"/>
              </a:ext>
            </a:extLst>
          </p:cNvPr>
          <p:cNvSpPr>
            <a:spLocks noChangeArrowheads="1"/>
          </p:cNvSpPr>
          <p:nvPr/>
        </p:nvSpPr>
        <p:spPr bwMode="auto">
          <a:xfrm>
            <a:off x="274823" y="1342732"/>
            <a:ext cx="103634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的连续表面的样本。查询点</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q</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上的广义卷绕数</a:t>
            </a:r>
            <a:r>
              <a:rPr kumimoji="0" lang="zh-CN" altLang="en-US" b="0" i="0" u="none" strike="noStrike" cap="none" normalizeH="0" baseline="0" dirty="0">
                <a:ln>
                  <a:noFill/>
                </a:ln>
                <a:solidFill>
                  <a:schemeClr val="tx1"/>
                </a:solidFill>
                <a:effectLst/>
                <a:latin typeface="等线" panose="02010600030101010101" pitchFamily="2" charset="-122"/>
                <a:ea typeface="仿宋" panose="02010609060101010101" pitchFamily="49" charset="-122"/>
                <a:cs typeface="Cambria Math" panose="02040503050406030204" pitchFamily="18" charset="0"/>
              </a:rPr>
              <a:t>𝑤</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可以表示为点集总体贡献的面积加权和</a:t>
            </a:r>
            <a:r>
              <a:rPr kumimoji="0" lang="en-US" altLang="zh-CN" b="0" i="0" u="none" strike="noStrike" cap="none" normalizeH="0" baseline="0" dirty="0">
                <a:ln>
                  <a:noFill/>
                </a:ln>
                <a:solidFill>
                  <a:schemeClr val="tx1"/>
                </a:solidFill>
                <a:effectLst/>
                <a:latin typeface="等线" panose="02010600030101010101" pitchFamily="2" charset="-122"/>
                <a:ea typeface="仿宋" panose="02010609060101010101" pitchFamily="49" charset="-122"/>
                <a:cs typeface="Times New Roman" panose="02020603050405020304" pitchFamily="18" charset="0"/>
              </a:rPr>
              <a:t>:</a:t>
            </a:r>
            <a:endParaRPr kumimoji="0" lang="en-US" altLang="zh-CN" sz="2800" b="0" i="0" u="none" strike="noStrike" cap="none" normalizeH="0" baseline="0" dirty="0">
              <a:ln>
                <a:noFill/>
              </a:ln>
              <a:solidFill>
                <a:schemeClr val="tx1"/>
              </a:solidFill>
              <a:effectLst/>
              <a:latin typeface="Arial" panose="020B0604020202020204" pitchFamily="34" charset="0"/>
            </a:endParaRPr>
          </a:p>
        </p:txBody>
      </p:sp>
      <p:sp>
        <p:nvSpPr>
          <p:cNvPr id="13" name="Rectangle 7">
            <a:extLst>
              <a:ext uri="{FF2B5EF4-FFF2-40B4-BE49-F238E27FC236}">
                <a16:creationId xmlns:a16="http://schemas.microsoft.com/office/drawing/2014/main" id="{58AA8059-86D3-4A24-B8C7-31115364E732}"/>
              </a:ext>
            </a:extLst>
          </p:cNvPr>
          <p:cNvSpPr>
            <a:spLocks noChangeArrowheads="1"/>
          </p:cNvSpPr>
          <p:nvPr/>
        </p:nvSpPr>
        <p:spPr bwMode="auto">
          <a:xfrm>
            <a:off x="274823" y="2602522"/>
            <a:ext cx="70326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dirty="0">
                <a:latin typeface="仿宋" panose="02010609060101010101" pitchFamily="49" charset="-122"/>
                <a:ea typeface="仿宋" panose="02010609060101010101" pitchFamily="49" charset="-122"/>
                <a:cs typeface="Times New Roman" panose="02020603050405020304" pitchFamily="18" charset="0"/>
              </a:rPr>
              <a:t>其中</a:t>
            </a:r>
            <a:r>
              <a:rPr lang="en-US" altLang="zh-CN" i="1" dirty="0">
                <a:latin typeface="仿宋" panose="02010609060101010101" pitchFamily="49" charset="-122"/>
                <a:ea typeface="仿宋" panose="02010609060101010101" pitchFamily="49" charset="-122"/>
                <a:cs typeface="Times New Roman" panose="02020603050405020304" pitchFamily="18" charset="0"/>
              </a:rPr>
              <a:t>a</a:t>
            </a:r>
            <a:r>
              <a:rPr lang="en-US" altLang="zh-CN" i="1" baseline="-25000" dirty="0">
                <a:latin typeface="仿宋" panose="02010609060101010101" pitchFamily="49" charset="-122"/>
                <a:ea typeface="仿宋" panose="02010609060101010101" pitchFamily="49" charset="-122"/>
                <a:cs typeface="Times New Roman" panose="02020603050405020304" pitchFamily="18" charset="0"/>
              </a:rPr>
              <a:t>i</a:t>
            </a:r>
            <a:r>
              <a:rPr lang="zh-CN" altLang="en-US" dirty="0">
                <a:latin typeface="仿宋" panose="02010609060101010101" pitchFamily="49" charset="-122"/>
                <a:ea typeface="仿宋" panose="02010609060101010101" pitchFamily="49" charset="-122"/>
                <a:cs typeface="Times New Roman" panose="02020603050405020304" pitchFamily="18" charset="0"/>
              </a:rPr>
              <a:t>是点</a:t>
            </a:r>
            <a:r>
              <a:rPr lang="en-US" altLang="zh-CN" i="1" dirty="0">
                <a:latin typeface="仿宋" panose="02010609060101010101" pitchFamily="49" charset="-122"/>
                <a:ea typeface="仿宋" panose="02010609060101010101" pitchFamily="49" charset="-122"/>
                <a:cs typeface="Times New Roman" panose="02020603050405020304" pitchFamily="18" charset="0"/>
              </a:rPr>
              <a:t>p</a:t>
            </a:r>
            <a:r>
              <a:rPr lang="en-US" altLang="zh-CN" i="1" baseline="-25000" dirty="0">
                <a:latin typeface="仿宋" panose="02010609060101010101" pitchFamily="49" charset="-122"/>
                <a:ea typeface="仿宋" panose="02010609060101010101" pitchFamily="49" charset="-122"/>
                <a:cs typeface="Times New Roman" panose="02020603050405020304" pitchFamily="18" charset="0"/>
              </a:rPr>
              <a:t>i</a:t>
            </a:r>
            <a:r>
              <a:rPr lang="zh-CN" altLang="en-US" dirty="0">
                <a:latin typeface="仿宋" panose="02010609060101010101" pitchFamily="49" charset="-122"/>
                <a:ea typeface="仿宋" panose="02010609060101010101" pitchFamily="49" charset="-122"/>
                <a:cs typeface="Times New Roman" panose="02020603050405020304" pitchFamily="18" charset="0"/>
              </a:rPr>
              <a:t>的主导区域。文章使用距</a:t>
            </a:r>
            <a:r>
              <a:rPr lang="en-US" altLang="zh-CN" i="1" dirty="0">
                <a:latin typeface="仿宋" panose="02010609060101010101" pitchFamily="49" charset="-122"/>
                <a:ea typeface="仿宋" panose="02010609060101010101" pitchFamily="49" charset="-122"/>
                <a:cs typeface="Times New Roman" panose="02020603050405020304" pitchFamily="18" charset="0"/>
              </a:rPr>
              <a:t>p</a:t>
            </a:r>
            <a:r>
              <a:rPr lang="en-US" altLang="zh-CN" i="1" baseline="-25000" dirty="0">
                <a:latin typeface="仿宋" panose="02010609060101010101" pitchFamily="49" charset="-122"/>
                <a:ea typeface="仿宋" panose="02010609060101010101" pitchFamily="49" charset="-122"/>
                <a:cs typeface="Times New Roman" panose="02020603050405020304" pitchFamily="18" charset="0"/>
              </a:rPr>
              <a:t>i</a:t>
            </a:r>
            <a:r>
              <a:rPr lang="zh-CN" altLang="en-US" dirty="0">
                <a:latin typeface="仿宋" panose="02010609060101010101" pitchFamily="49" charset="-122"/>
                <a:ea typeface="仿宋" panose="02010609060101010101" pitchFamily="49" charset="-122"/>
                <a:cs typeface="Times New Roman" panose="02020603050405020304" pitchFamily="18" charset="0"/>
              </a:rPr>
              <a:t>最远的</a:t>
            </a:r>
            <a:r>
              <a:rPr lang="en-US" altLang="zh-CN" dirty="0">
                <a:latin typeface="仿宋" panose="02010609060101010101" pitchFamily="49" charset="-122"/>
                <a:ea typeface="仿宋" panose="02010609060101010101" pitchFamily="49" charset="-122"/>
                <a:cs typeface="Times New Roman" panose="02020603050405020304" pitchFamily="18" charset="0"/>
              </a:rPr>
              <a:t>Voronoi</a:t>
            </a:r>
            <a:r>
              <a:rPr lang="zh-CN" altLang="en-US" dirty="0">
                <a:latin typeface="仿宋" panose="02010609060101010101" pitchFamily="49" charset="-122"/>
                <a:ea typeface="仿宋" panose="02010609060101010101" pitchFamily="49" charset="-122"/>
                <a:cs typeface="Times New Roman" panose="02020603050405020304" pitchFamily="18" charset="0"/>
              </a:rPr>
              <a:t>顶点切割</a:t>
            </a:r>
          </a:p>
        </p:txBody>
      </p:sp>
      <p:graphicFrame>
        <p:nvGraphicFramePr>
          <p:cNvPr id="14" name="对象 13">
            <a:extLst>
              <a:ext uri="{FF2B5EF4-FFF2-40B4-BE49-F238E27FC236}">
                <a16:creationId xmlns:a16="http://schemas.microsoft.com/office/drawing/2014/main" id="{284050BD-70EB-4D1D-9D9B-45BA3705BAF2}"/>
              </a:ext>
            </a:extLst>
          </p:cNvPr>
          <p:cNvGraphicFramePr>
            <a:graphicFrameLocks noChangeAspect="1"/>
          </p:cNvGraphicFramePr>
          <p:nvPr>
            <p:extLst>
              <p:ext uri="{D42A27DB-BD31-4B8C-83A1-F6EECF244321}">
                <p14:modId xmlns:p14="http://schemas.microsoft.com/office/powerpoint/2010/main" val="753789258"/>
              </p:ext>
            </p:extLst>
          </p:nvPr>
        </p:nvGraphicFramePr>
        <p:xfrm>
          <a:off x="7072113" y="2628186"/>
          <a:ext cx="470807" cy="356672"/>
        </p:xfrm>
        <a:graphic>
          <a:graphicData uri="http://schemas.openxmlformats.org/presentationml/2006/ole">
            <mc:AlternateContent xmlns:mc="http://schemas.openxmlformats.org/markup-compatibility/2006">
              <mc:Choice xmlns:v="urn:schemas-microsoft-com:vml" Requires="v">
                <p:oleObj spid="_x0000_s1044" name="Equation" r:id="rId8" imgW="317225" imgH="241091" progId="Equation.DSMT4">
                  <p:embed/>
                </p:oleObj>
              </mc:Choice>
              <mc:Fallback>
                <p:oleObj name="Equation" r:id="rId8" imgW="317225" imgH="241091"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2113" y="2628186"/>
                        <a:ext cx="470807" cy="356672"/>
                      </a:xfrm>
                      <a:prstGeom prst="rect">
                        <a:avLst/>
                      </a:prstGeom>
                      <a:noFill/>
                    </p:spPr>
                  </p:pic>
                </p:oleObj>
              </mc:Fallback>
            </mc:AlternateContent>
          </a:graphicData>
        </a:graphic>
      </p:graphicFrame>
      <p:sp>
        <p:nvSpPr>
          <p:cNvPr id="15" name="Rectangle 8">
            <a:extLst>
              <a:ext uri="{FF2B5EF4-FFF2-40B4-BE49-F238E27FC236}">
                <a16:creationId xmlns:a16="http://schemas.microsoft.com/office/drawing/2014/main" id="{EF91870A-BFF5-489B-B4DE-C037E0EF1653}"/>
              </a:ext>
            </a:extLst>
          </p:cNvPr>
          <p:cNvSpPr>
            <a:spLocks noChangeArrowheads="1"/>
          </p:cNvSpPr>
          <p:nvPr/>
        </p:nvSpPr>
        <p:spPr bwMode="auto">
          <a:xfrm>
            <a:off x="7395041" y="2628186"/>
            <a:ext cx="64865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得到的凸切多边形面积来定义</a:t>
            </a:r>
            <a:r>
              <a:rPr kumimoji="0" lang="zh-CN" altLang="en-US" b="0" i="0" u="none" strike="noStrike" cap="none" normalizeH="0" baseline="0" dirty="0">
                <a:ln>
                  <a:noFill/>
                </a:ln>
                <a:solidFill>
                  <a:schemeClr val="tx1"/>
                </a:solidFill>
                <a:effectLst/>
                <a:latin typeface="等线" panose="02010600030101010101" pitchFamily="2" charset="-122"/>
                <a:ea typeface="仿宋" panose="02010609060101010101" pitchFamily="49" charset="-122"/>
                <a:cs typeface="Times New Roman" panose="02020603050405020304" pitchFamily="18" charset="0"/>
              </a:rPr>
              <a:t> </a:t>
            </a:r>
            <a:r>
              <a:rPr kumimoji="0" lang="en-US" altLang="zh-CN" b="0" i="1"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a</a:t>
            </a:r>
            <a:r>
              <a:rPr kumimoji="0" lang="en-US" altLang="zh-CN" b="0" i="1" u="none" strike="noStrike" cap="none" normalizeH="0" baseline="-2500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i</a:t>
            </a:r>
            <a:r>
              <a:rPr kumimoji="0" lang="en-US" altLang="zh-CN" b="0" i="0" u="none" strike="noStrike" cap="none" normalizeH="0" baseline="-2500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 </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16" name="矩形 15">
            <a:extLst>
              <a:ext uri="{FF2B5EF4-FFF2-40B4-BE49-F238E27FC236}">
                <a16:creationId xmlns:a16="http://schemas.microsoft.com/office/drawing/2014/main" id="{20ACED2C-B818-45DA-8BD2-3B357A91A4A6}"/>
              </a:ext>
            </a:extLst>
          </p:cNvPr>
          <p:cNvSpPr/>
          <p:nvPr/>
        </p:nvSpPr>
        <p:spPr>
          <a:xfrm>
            <a:off x="564776" y="3010522"/>
            <a:ext cx="10372165" cy="1101520"/>
          </a:xfrm>
          <a:prstGeom prst="rect">
            <a:avLst/>
          </a:prstGeom>
        </p:spPr>
        <p:txBody>
          <a:bodyPr wrap="square">
            <a:spAutoFit/>
          </a:bodyPr>
          <a:lstStyle/>
          <a:p>
            <a:pPr indent="266700"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显然，法线对于卷绕数的计算至关重要。当法线是随机的时，见图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，卷绕数到处都趋于</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。如果法线可以编码一个封闭且可定向的形状（见图</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1(b)</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），则内部点的卷绕数约为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，外部点的卷绕数约为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7" name="图片 16">
            <a:extLst>
              <a:ext uri="{FF2B5EF4-FFF2-40B4-BE49-F238E27FC236}">
                <a16:creationId xmlns:a16="http://schemas.microsoft.com/office/drawing/2014/main" id="{A2B2FE5A-C6A9-447C-9888-BE5F56186290}"/>
              </a:ext>
            </a:extLst>
          </p:cNvPr>
          <p:cNvPicPr>
            <a:picLocks noChangeAspect="1"/>
          </p:cNvPicPr>
          <p:nvPr/>
        </p:nvPicPr>
        <p:blipFill>
          <a:blip r:embed="rId10"/>
          <a:stretch>
            <a:fillRect/>
          </a:stretch>
        </p:blipFill>
        <p:spPr>
          <a:xfrm>
            <a:off x="2900854" y="3900980"/>
            <a:ext cx="5374783" cy="2616572"/>
          </a:xfrm>
          <a:prstGeom prst="rect">
            <a:avLst/>
          </a:prstGeom>
        </p:spPr>
      </p:pic>
      <p:pic>
        <p:nvPicPr>
          <p:cNvPr id="18" name="图片 17">
            <a:extLst>
              <a:ext uri="{FF2B5EF4-FFF2-40B4-BE49-F238E27FC236}">
                <a16:creationId xmlns:a16="http://schemas.microsoft.com/office/drawing/2014/main" id="{164990F5-CEA6-4280-8FB7-191A1CCAA80A}"/>
              </a:ext>
            </a:extLst>
          </p:cNvPr>
          <p:cNvPicPr>
            <a:picLocks noChangeAspect="1"/>
          </p:cNvPicPr>
          <p:nvPr/>
        </p:nvPicPr>
        <p:blipFill>
          <a:blip r:embed="rId11"/>
          <a:stretch>
            <a:fillRect/>
          </a:stretch>
        </p:blipFill>
        <p:spPr>
          <a:xfrm>
            <a:off x="3204183" y="1781165"/>
            <a:ext cx="4504762" cy="714286"/>
          </a:xfrm>
          <a:prstGeom prst="rect">
            <a:avLst/>
          </a:prstGeom>
        </p:spPr>
      </p:pic>
      <p:pic>
        <p:nvPicPr>
          <p:cNvPr id="22" name="图片 21">
            <a:extLst>
              <a:ext uri="{FF2B5EF4-FFF2-40B4-BE49-F238E27FC236}">
                <a16:creationId xmlns:a16="http://schemas.microsoft.com/office/drawing/2014/main" id="{2B8934F8-975F-49B0-BCDB-A0A715647B66}"/>
              </a:ext>
            </a:extLst>
          </p:cNvPr>
          <p:cNvPicPr/>
          <p:nvPr/>
        </p:nvPicPr>
        <p:blipFill>
          <a:blip r:embed="rId12">
            <a:extLst>
              <a:ext uri="{28A0092B-C50C-407E-A947-70E740481C1C}">
                <a14:useLocalDpi xmlns:a14="http://schemas.microsoft.com/office/drawing/2010/main" val="0"/>
              </a:ext>
            </a:extLst>
          </a:blip>
          <a:stretch>
            <a:fillRect/>
          </a:stretch>
        </p:blipFill>
        <p:spPr>
          <a:xfrm>
            <a:off x="10194530" y="900508"/>
            <a:ext cx="1254125" cy="1652905"/>
          </a:xfrm>
          <a:prstGeom prst="rect">
            <a:avLst/>
          </a:prstGeom>
        </p:spPr>
      </p:pic>
    </p:spTree>
    <p:custDataLst>
      <p:tags r:id="rId2"/>
    </p:custDataLst>
    <p:extLst>
      <p:ext uri="{BB962C8B-B14F-4D97-AF65-F5344CB8AC3E}">
        <p14:creationId xmlns:p14="http://schemas.microsoft.com/office/powerpoint/2010/main" val="163861721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一些基本概念</a:t>
            </a:r>
            <a:r>
              <a:rPr lang="en-US" altLang="zh-CN" b="1" dirty="0">
                <a:solidFill>
                  <a:srgbClr val="4B649F"/>
                </a:solidFill>
                <a:latin typeface="仿宋" panose="02010609060101010101" pitchFamily="49" charset="-122"/>
                <a:ea typeface="仿宋" panose="02010609060101010101" pitchFamily="49" charset="-122"/>
                <a:sym typeface="+mn-ea"/>
              </a:rPr>
              <a:t>——</a:t>
            </a:r>
            <a:r>
              <a:rPr lang="zh-CN" altLang="en-US" b="1" dirty="0">
                <a:solidFill>
                  <a:srgbClr val="4B649F"/>
                </a:solidFill>
                <a:latin typeface="仿宋" panose="02010609060101010101" pitchFamily="49" charset="-122"/>
                <a:ea typeface="仿宋" panose="02010609060101010101" pitchFamily="49" charset="-122"/>
                <a:sym typeface="+mn-ea"/>
              </a:rPr>
              <a:t>检查卷绕数的 </a:t>
            </a:r>
            <a:r>
              <a:rPr lang="en-US" altLang="zh-CN" b="1" dirty="0">
                <a:solidFill>
                  <a:srgbClr val="4B649F"/>
                </a:solidFill>
                <a:latin typeface="仿宋" panose="02010609060101010101" pitchFamily="49" charset="-122"/>
                <a:ea typeface="仿宋" panose="02010609060101010101" pitchFamily="49" charset="-122"/>
                <a:sym typeface="+mn-ea"/>
              </a:rPr>
              <a:t>Voronoi </a:t>
            </a:r>
            <a:r>
              <a:rPr lang="zh-CN" altLang="en-US" b="1" dirty="0">
                <a:solidFill>
                  <a:srgbClr val="4B649F"/>
                </a:solidFill>
                <a:latin typeface="仿宋" panose="02010609060101010101" pitchFamily="49" charset="-122"/>
                <a:ea typeface="仿宋" panose="02010609060101010101" pitchFamily="49" charset="-122"/>
                <a:sym typeface="+mn-ea"/>
              </a:rPr>
              <a:t>顶点</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graphicFrame>
        <p:nvGraphicFramePr>
          <p:cNvPr id="34" name="对象 33">
            <a:extLst>
              <a:ext uri="{FF2B5EF4-FFF2-40B4-BE49-F238E27FC236}">
                <a16:creationId xmlns:a16="http://schemas.microsoft.com/office/drawing/2014/main" id="{9FA1A349-CA68-422C-BAC8-7D47561C8E63}"/>
              </a:ext>
            </a:extLst>
          </p:cNvPr>
          <p:cNvGraphicFramePr>
            <a:graphicFrameLocks noChangeAspect="1"/>
          </p:cNvGraphicFramePr>
          <p:nvPr>
            <p:extLst>
              <p:ext uri="{D42A27DB-BD31-4B8C-83A1-F6EECF244321}">
                <p14:modId xmlns:p14="http://schemas.microsoft.com/office/powerpoint/2010/main" val="2635989211"/>
              </p:ext>
            </p:extLst>
          </p:nvPr>
        </p:nvGraphicFramePr>
        <p:xfrm>
          <a:off x="1427768" y="975222"/>
          <a:ext cx="502648" cy="299195"/>
        </p:xfrm>
        <a:graphic>
          <a:graphicData uri="http://schemas.openxmlformats.org/presentationml/2006/ole">
            <mc:AlternateContent xmlns:mc="http://schemas.openxmlformats.org/markup-compatibility/2006">
              <mc:Choice xmlns:v="urn:schemas-microsoft-com:vml" Requires="v">
                <p:oleObj spid="_x0000_s2072" name="Equation" r:id="rId4" imgW="406224" imgH="241195" progId="Equation.DSMT4">
                  <p:embed/>
                </p:oleObj>
              </mc:Choice>
              <mc:Fallback>
                <p:oleObj name="Equation" r:id="rId4" imgW="406224" imgH="241195" progId="Equation.DSMT4">
                  <p:embed/>
                  <p:pic>
                    <p:nvPicPr>
                      <p:cNvPr id="2" name="对象 1">
                        <a:extLst>
                          <a:ext uri="{FF2B5EF4-FFF2-40B4-BE49-F238E27FC236}">
                            <a16:creationId xmlns:a16="http://schemas.microsoft.com/office/drawing/2014/main" id="{B7E1E752-FE6E-425C-81C0-62F91F5BB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7768" y="975222"/>
                        <a:ext cx="502648" cy="299195"/>
                      </a:xfrm>
                      <a:prstGeom prst="rect">
                        <a:avLst/>
                      </a:prstGeom>
                      <a:noFill/>
                    </p:spPr>
                  </p:pic>
                </p:oleObj>
              </mc:Fallback>
            </mc:AlternateContent>
          </a:graphicData>
        </a:graphic>
      </p:graphicFrame>
      <p:graphicFrame>
        <p:nvGraphicFramePr>
          <p:cNvPr id="35" name="对象 34">
            <a:extLst>
              <a:ext uri="{FF2B5EF4-FFF2-40B4-BE49-F238E27FC236}">
                <a16:creationId xmlns:a16="http://schemas.microsoft.com/office/drawing/2014/main" id="{8601F2B9-F36E-48EB-8078-C13B3D5B2F86}"/>
              </a:ext>
            </a:extLst>
          </p:cNvPr>
          <p:cNvGraphicFramePr>
            <a:graphicFrameLocks noChangeAspect="1"/>
          </p:cNvGraphicFramePr>
          <p:nvPr>
            <p:extLst>
              <p:ext uri="{D42A27DB-BD31-4B8C-83A1-F6EECF244321}">
                <p14:modId xmlns:p14="http://schemas.microsoft.com/office/powerpoint/2010/main" val="3561314856"/>
              </p:ext>
            </p:extLst>
          </p:nvPr>
        </p:nvGraphicFramePr>
        <p:xfrm>
          <a:off x="5838572" y="1213045"/>
          <a:ext cx="487518" cy="369332"/>
        </p:xfrm>
        <a:graphic>
          <a:graphicData uri="http://schemas.openxmlformats.org/presentationml/2006/ole">
            <mc:AlternateContent xmlns:mc="http://schemas.openxmlformats.org/markup-compatibility/2006">
              <mc:Choice xmlns:v="urn:schemas-microsoft-com:vml" Requires="v">
                <p:oleObj spid="_x0000_s2073" name="Equation" r:id="rId6" imgW="317225" imgH="241091" progId="Equation.DSMT4">
                  <p:embed/>
                </p:oleObj>
              </mc:Choice>
              <mc:Fallback>
                <p:oleObj name="Equation" r:id="rId6" imgW="317225" imgH="241091" progId="Equation.DSMT4">
                  <p:embed/>
                  <p:pic>
                    <p:nvPicPr>
                      <p:cNvPr id="4" name="对象 3">
                        <a:extLst>
                          <a:ext uri="{FF2B5EF4-FFF2-40B4-BE49-F238E27FC236}">
                            <a16:creationId xmlns:a16="http://schemas.microsoft.com/office/drawing/2014/main" id="{3BC90304-17CC-4499-B43F-38347FCD8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8572" y="1213045"/>
                        <a:ext cx="487518" cy="369332"/>
                      </a:xfrm>
                      <a:prstGeom prst="rect">
                        <a:avLst/>
                      </a:prstGeom>
                      <a:noFill/>
                    </p:spPr>
                  </p:pic>
                </p:oleObj>
              </mc:Fallback>
            </mc:AlternateContent>
          </a:graphicData>
        </a:graphic>
      </p:graphicFrame>
      <p:sp>
        <p:nvSpPr>
          <p:cNvPr id="36" name="Rectangle 4">
            <a:extLst>
              <a:ext uri="{FF2B5EF4-FFF2-40B4-BE49-F238E27FC236}">
                <a16:creationId xmlns:a16="http://schemas.microsoft.com/office/drawing/2014/main" id="{7FFD2471-C730-4EC4-9EB9-7C4A3D6C210B}"/>
              </a:ext>
            </a:extLst>
          </p:cNvPr>
          <p:cNvSpPr>
            <a:spLocks noChangeArrowheads="1"/>
          </p:cNvSpPr>
          <p:nvPr/>
        </p:nvSpPr>
        <p:spPr bwMode="auto">
          <a:xfrm>
            <a:off x="690701" y="946357"/>
            <a:ext cx="6096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一组点</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37" name="Rectangle 5">
            <a:extLst>
              <a:ext uri="{FF2B5EF4-FFF2-40B4-BE49-F238E27FC236}">
                <a16:creationId xmlns:a16="http://schemas.microsoft.com/office/drawing/2014/main" id="{EAF49A16-2EF7-4010-823A-2F86F1C1FD66}"/>
              </a:ext>
            </a:extLst>
          </p:cNvPr>
          <p:cNvSpPr>
            <a:spLocks noChangeArrowheads="1"/>
          </p:cNvSpPr>
          <p:nvPr/>
        </p:nvSpPr>
        <p:spPr bwMode="auto">
          <a:xfrm>
            <a:off x="1836783" y="926328"/>
            <a:ext cx="115258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的</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Voronoi </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图根据空间邻近度将整个空间划分为</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N</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个单元。在</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3D</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中，它包括</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Voronoi</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顶点、</a:t>
            </a:r>
            <a:endParaRPr kumimoji="0" lang="en-US" altLang="zh-CN"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endParaRPr>
          </a:p>
        </p:txBody>
      </p:sp>
      <p:sp>
        <p:nvSpPr>
          <p:cNvPr id="38" name="Rectangle 6">
            <a:extLst>
              <a:ext uri="{FF2B5EF4-FFF2-40B4-BE49-F238E27FC236}">
                <a16:creationId xmlns:a16="http://schemas.microsoft.com/office/drawing/2014/main" id="{7708C197-4F90-4E39-ABB6-ABDD9E879191}"/>
              </a:ext>
            </a:extLst>
          </p:cNvPr>
          <p:cNvSpPr>
            <a:spLocks noChangeArrowheads="1"/>
          </p:cNvSpPr>
          <p:nvPr/>
        </p:nvSpPr>
        <p:spPr bwMode="auto">
          <a:xfrm>
            <a:off x="6246017" y="1196943"/>
            <a:ext cx="52279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为</a:t>
            </a:r>
            <a:r>
              <a:rPr kumimoji="0" lang="en-US" altLang="zh-CN" b="0" i="1"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p</a:t>
            </a:r>
            <a:r>
              <a:rPr kumimoji="0" lang="en-US" altLang="zh-CN" b="0" i="1" u="none" strike="noStrike" cap="none" normalizeH="0" baseline="-3000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i</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的</a:t>
            </a:r>
            <a:r>
              <a:rPr lang="zh-CN" altLang="en-US" dirty="0">
                <a:latin typeface="仿宋" panose="02010609060101010101" pitchFamily="49" charset="-122"/>
                <a:ea typeface="仿宋" panose="02010609060101010101" pitchFamily="49" charset="-122"/>
                <a:cs typeface="Times New Roman" panose="02020603050405020304" pitchFamily="18" charset="0"/>
              </a:rPr>
              <a:t>单元；   两个最远顶点位于表面的两</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39" name="Rectangle 7">
            <a:extLst>
              <a:ext uri="{FF2B5EF4-FFF2-40B4-BE49-F238E27FC236}">
                <a16:creationId xmlns:a16="http://schemas.microsoft.com/office/drawing/2014/main" id="{427C3758-B3B0-4CC1-BA2A-B791CD8507C3}"/>
              </a:ext>
            </a:extLst>
          </p:cNvPr>
          <p:cNvSpPr>
            <a:spLocks noChangeArrowheads="1"/>
          </p:cNvSpPr>
          <p:nvPr/>
        </p:nvSpPr>
        <p:spPr bwMode="auto">
          <a:xfrm>
            <a:off x="344488" y="1483660"/>
            <a:ext cx="105004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dirty="0">
                <a:latin typeface="仿宋" panose="02010609060101010101" pitchFamily="49" charset="-122"/>
                <a:ea typeface="仿宋" panose="02010609060101010101" pitchFamily="49" charset="-122"/>
                <a:cs typeface="Times New Roman" panose="02020603050405020304" pitchFamily="18" charset="0"/>
              </a:rPr>
              <a:t>侧，被定义为极点，</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的这有助于定向法线。由于在确定法线之前，很难区分内侧极点和外侧极点。因此，作者使用所有</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 </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Voronoi </a:t>
            </a:r>
            <a:r>
              <a:rPr kumimoji="0" lang="zh-CN" altLang="en-US" b="0" i="0" u="none" strike="noStrike" cap="none" normalizeH="0" baseline="0" dirty="0">
                <a:ln>
                  <a:noFill/>
                </a:ln>
                <a:solidFill>
                  <a:schemeClr val="tx1"/>
                </a:solidFill>
                <a:effectLst/>
                <a:latin typeface="仿宋" panose="02010609060101010101" pitchFamily="49" charset="-122"/>
                <a:ea typeface="仿宋" panose="02010609060101010101" pitchFamily="49" charset="-122"/>
                <a:cs typeface="Times New Roman" panose="02020603050405020304" pitchFamily="18" charset="0"/>
              </a:rPr>
              <a:t>顶点来检查点云给出的卷绕数。</a:t>
            </a:r>
            <a:r>
              <a:rPr kumimoji="0" lang="zh-CN" altLang="en-US" b="0" i="0" u="none" strike="noStrike" cap="none" normalizeH="0" baseline="0" dirty="0">
                <a:ln>
                  <a:noFill/>
                </a:ln>
                <a:solidFill>
                  <a:schemeClr val="tx1"/>
                </a:solidFill>
                <a:effectLst/>
              </a:rPr>
              <a:t> </a:t>
            </a:r>
            <a:endParaRPr kumimoji="0" lang="zh-CN" altLang="en-US" b="0" i="0" u="none" strike="noStrike" cap="none" normalizeH="0" baseline="0" dirty="0">
              <a:ln>
                <a:noFill/>
              </a:ln>
              <a:solidFill>
                <a:schemeClr val="tx1"/>
              </a:solidFill>
              <a:effectLst/>
              <a:latin typeface="Arial" panose="020B0604020202020204" pitchFamily="34" charset="0"/>
            </a:endParaRPr>
          </a:p>
        </p:txBody>
      </p:sp>
      <p:sp>
        <p:nvSpPr>
          <p:cNvPr id="40" name="矩形 39">
            <a:extLst>
              <a:ext uri="{FF2B5EF4-FFF2-40B4-BE49-F238E27FC236}">
                <a16:creationId xmlns:a16="http://schemas.microsoft.com/office/drawing/2014/main" id="{D9D18C71-7AB0-4666-A764-EF7398CEA3AA}"/>
              </a:ext>
            </a:extLst>
          </p:cNvPr>
          <p:cNvSpPr/>
          <p:nvPr/>
        </p:nvSpPr>
        <p:spPr>
          <a:xfrm>
            <a:off x="344488" y="1216972"/>
            <a:ext cx="5635389" cy="369332"/>
          </a:xfrm>
          <a:prstGeom prst="rect">
            <a:avLst/>
          </a:prstGeom>
        </p:spPr>
        <p:txBody>
          <a:bodyPr wrap="none">
            <a:spAutoFit/>
          </a:bodyPr>
          <a:lstStyle/>
          <a:p>
            <a:pPr lvl="0" eaLnBrk="0" fontAlgn="base" hangingPunct="0">
              <a:spcBef>
                <a:spcPct val="0"/>
              </a:spcBef>
              <a:spcAft>
                <a:spcPct val="0"/>
              </a:spcAft>
            </a:pPr>
            <a:r>
              <a:rPr lang="en-US" altLang="zh-CN"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en-US" dirty="0">
                <a:latin typeface="仿宋" panose="02010609060101010101" pitchFamily="49" charset="-122"/>
                <a:ea typeface="仿宋" panose="02010609060101010101" pitchFamily="49" charset="-122"/>
                <a:cs typeface="Times New Roman" panose="02020603050405020304" pitchFamily="18" charset="0"/>
              </a:rPr>
              <a:t>边、</a:t>
            </a:r>
            <a:r>
              <a:rPr lang="en-US" altLang="zh-CN"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en-US" dirty="0">
                <a:latin typeface="仿宋" panose="02010609060101010101" pitchFamily="49" charset="-122"/>
                <a:ea typeface="仿宋" panose="02010609060101010101" pitchFamily="49" charset="-122"/>
                <a:cs typeface="Times New Roman" panose="02020603050405020304" pitchFamily="18" charset="0"/>
              </a:rPr>
              <a:t>面和</a:t>
            </a:r>
            <a:r>
              <a:rPr lang="en-US" altLang="zh-CN"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en-US" dirty="0">
                <a:latin typeface="仿宋" panose="02010609060101010101" pitchFamily="49" charset="-122"/>
                <a:ea typeface="仿宋" panose="02010609060101010101" pitchFamily="49" charset="-122"/>
                <a:cs typeface="Times New Roman" panose="02020603050405020304" pitchFamily="18" charset="0"/>
              </a:rPr>
              <a:t>单元作为原子元素。令</a:t>
            </a:r>
            <a:endParaRPr lang="zh-CN" altLang="en-US" sz="2800" dirty="0">
              <a:latin typeface="Arial" panose="020B0604020202020204" pitchFamily="34" charset="0"/>
            </a:endParaRPr>
          </a:p>
        </p:txBody>
      </p:sp>
      <p:graphicFrame>
        <p:nvGraphicFramePr>
          <p:cNvPr id="41" name="对象 40">
            <a:extLst>
              <a:ext uri="{FF2B5EF4-FFF2-40B4-BE49-F238E27FC236}">
                <a16:creationId xmlns:a16="http://schemas.microsoft.com/office/drawing/2014/main" id="{EFA9C4A5-9932-4115-92FE-2C9CA1EB2188}"/>
              </a:ext>
            </a:extLst>
          </p:cNvPr>
          <p:cNvGraphicFramePr>
            <a:graphicFrameLocks noChangeAspect="1"/>
          </p:cNvGraphicFramePr>
          <p:nvPr>
            <p:extLst>
              <p:ext uri="{D42A27DB-BD31-4B8C-83A1-F6EECF244321}">
                <p14:modId xmlns:p14="http://schemas.microsoft.com/office/powerpoint/2010/main" val="2042708780"/>
              </p:ext>
            </p:extLst>
          </p:nvPr>
        </p:nvGraphicFramePr>
        <p:xfrm>
          <a:off x="7487258" y="1203978"/>
          <a:ext cx="487518" cy="369332"/>
        </p:xfrm>
        <a:graphic>
          <a:graphicData uri="http://schemas.openxmlformats.org/presentationml/2006/ole">
            <mc:AlternateContent xmlns:mc="http://schemas.openxmlformats.org/markup-compatibility/2006">
              <mc:Choice xmlns:v="urn:schemas-microsoft-com:vml" Requires="v">
                <p:oleObj spid="_x0000_s2074" name="Equation" r:id="rId8" imgW="317225" imgH="241091" progId="Equation.DSMT4">
                  <p:embed/>
                </p:oleObj>
              </mc:Choice>
              <mc:Fallback>
                <p:oleObj name="Equation" r:id="rId8" imgW="317225" imgH="241091" progId="Equation.DSMT4">
                  <p:embed/>
                  <p:pic>
                    <p:nvPicPr>
                      <p:cNvPr id="10" name="对象 9">
                        <a:extLst>
                          <a:ext uri="{FF2B5EF4-FFF2-40B4-BE49-F238E27FC236}">
                            <a16:creationId xmlns:a16="http://schemas.microsoft.com/office/drawing/2014/main" id="{A28CD9B8-9D67-45D9-AE01-8A1F36F331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7258" y="1203978"/>
                        <a:ext cx="487518" cy="369332"/>
                      </a:xfrm>
                      <a:prstGeom prst="rect">
                        <a:avLst/>
                      </a:prstGeom>
                      <a:noFill/>
                    </p:spPr>
                  </p:pic>
                </p:oleObj>
              </mc:Fallback>
            </mc:AlternateContent>
          </a:graphicData>
        </a:graphic>
      </p:graphicFrame>
      <p:sp>
        <p:nvSpPr>
          <p:cNvPr id="33" name="矩形 32">
            <a:extLst>
              <a:ext uri="{FF2B5EF4-FFF2-40B4-BE49-F238E27FC236}">
                <a16:creationId xmlns:a16="http://schemas.microsoft.com/office/drawing/2014/main" id="{132B91B5-F8D8-4342-ABE2-F29B23F26F1B}"/>
              </a:ext>
            </a:extLst>
          </p:cNvPr>
          <p:cNvSpPr/>
          <p:nvPr/>
        </p:nvSpPr>
        <p:spPr>
          <a:xfrm>
            <a:off x="528637" y="2129991"/>
            <a:ext cx="10316274" cy="1794017"/>
          </a:xfrm>
          <a:prstGeom prst="rect">
            <a:avLst/>
          </a:prstGeom>
        </p:spPr>
        <p:txBody>
          <a:bodyPr wrap="square">
            <a:spAutoFit/>
          </a:bodyPr>
          <a:lstStyle/>
          <a:p>
            <a:pPr indent="266700"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如图</a:t>
            </a:r>
            <a:r>
              <a:rPr lang="zh-CN" altLang="zh-CN"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kern="100" dirty="0">
                <a:latin typeface="Times New Roman" panose="02020603050405020304" pitchFamily="18" charset="0"/>
                <a:ea typeface="Times New Roman" panose="02020603050405020304" pitchFamily="18" charset="0"/>
                <a:cs typeface="Times New Roman" panose="02020603050405020304" pitchFamily="18" charset="0"/>
              </a:rPr>
              <a:t>2(c)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顶行所示，对于无噪声点云，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Voronoi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顶点的卷绕数接近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0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或</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。如果我们向点位置添加</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0.5%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的噪声，则直方图只会略有变化（参见图</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2(c)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的底行）。请注意，在图</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2 (b)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中，如果卷绕数接近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（分别为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），则</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Voronoi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顶点将着色为红色（分别为青色）。此外，作者使用</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1.3x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边界框来包围点云，并添加</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Voronoi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边和框之间的交点作为检查点。根据测试，大多数</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Voronoi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顶点远离</a:t>
            </a:r>
            <a:r>
              <a:rPr lang="en-US" altLang="zh-CN" kern="100" dirty="0">
                <a:latin typeface="Times New Roman" panose="02020603050405020304" pitchFamily="18" charset="0"/>
                <a:ea typeface="MS Gothic" panose="020B0609070205080204" pitchFamily="49" charset="-128"/>
                <a:cs typeface="Times New Roman" panose="02020603050405020304" pitchFamily="18" charset="0"/>
              </a:rPr>
              <a:t>​​</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表面且对噪声不敏感，因此可以将</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顶点作为检查点的原因。</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2" name="图片 41">
            <a:extLst>
              <a:ext uri="{FF2B5EF4-FFF2-40B4-BE49-F238E27FC236}">
                <a16:creationId xmlns:a16="http://schemas.microsoft.com/office/drawing/2014/main" id="{4CC4DB1D-7E9F-4A5D-9234-FB0BEE94B4C9}"/>
              </a:ext>
            </a:extLst>
          </p:cNvPr>
          <p:cNvPicPr>
            <a:picLocks noChangeAspect="1"/>
          </p:cNvPicPr>
          <p:nvPr/>
        </p:nvPicPr>
        <p:blipFill>
          <a:blip r:embed="rId9"/>
          <a:stretch>
            <a:fillRect/>
          </a:stretch>
        </p:blipFill>
        <p:spPr>
          <a:xfrm>
            <a:off x="6917702" y="3781339"/>
            <a:ext cx="4046133" cy="2651474"/>
          </a:xfrm>
          <a:prstGeom prst="rect">
            <a:avLst/>
          </a:prstGeom>
        </p:spPr>
      </p:pic>
    </p:spTree>
    <p:custDataLst>
      <p:tags r:id="rId2"/>
    </p:custDataLst>
    <p:extLst>
      <p:ext uri="{BB962C8B-B14F-4D97-AF65-F5344CB8AC3E}">
        <p14:creationId xmlns:p14="http://schemas.microsoft.com/office/powerpoint/2010/main" val="25488073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方法</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2" name="矩形 1">
            <a:extLst>
              <a:ext uri="{FF2B5EF4-FFF2-40B4-BE49-F238E27FC236}">
                <a16:creationId xmlns:a16="http://schemas.microsoft.com/office/drawing/2014/main" id="{5794E07A-6868-4D6C-B76F-23113AD75CC5}"/>
              </a:ext>
            </a:extLst>
          </p:cNvPr>
          <p:cNvSpPr/>
          <p:nvPr/>
        </p:nvSpPr>
        <p:spPr>
          <a:xfrm>
            <a:off x="528636" y="1043851"/>
            <a:ext cx="10874469" cy="1794017"/>
          </a:xfrm>
          <a:prstGeom prst="rect">
            <a:avLst/>
          </a:prstGeom>
        </p:spPr>
        <p:txBody>
          <a:bodyPr wrap="square">
            <a:spAutoFit/>
          </a:bodyPr>
          <a:lstStyle/>
          <a:p>
            <a:pPr indent="228600"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为了正则化卷绕数场来计算点云的全局一致法线方向，作者提出了一个平滑的目标函数，该函数基于三个要求来正则化绕数场，从而引导法线方向的优化。这三个要求分别是：</a:t>
            </a: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gn="just">
              <a:lnSpc>
                <a:spcPct val="125000"/>
              </a:lnSpc>
              <a:spcAft>
                <a:spcPts val="0"/>
              </a:spcAft>
              <a:buFont typeface="Arial" panose="020B0604020202020204" pitchFamily="34" charset="0"/>
              <a:buChar char="•"/>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卷绕数非</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即</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t>
            </a:r>
          </a:p>
          <a:p>
            <a:pPr marL="285750" indent="-285750" algn="just">
              <a:lnSpc>
                <a:spcPct val="125000"/>
              </a:lnSpc>
              <a:spcAft>
                <a:spcPts val="0"/>
              </a:spcAft>
              <a:buFont typeface="Arial" panose="020B0604020202020204" pitchFamily="34" charset="0"/>
              <a:buChar char="•"/>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绕数值对于</a:t>
            </a:r>
            <a:r>
              <a:rPr lang="en-US" altLang="zh-CN" i="1" kern="100" dirty="0">
                <a:latin typeface="Times New Roman" panose="02020603050405020304" pitchFamily="18" charset="0"/>
                <a:ea typeface="仿宋" panose="02010609060101010101" pitchFamily="49" charset="-122"/>
                <a:cs typeface="Times New Roman" panose="02020603050405020304" pitchFamily="18" charset="0"/>
              </a:rPr>
              <a:t>p</a:t>
            </a:r>
            <a:r>
              <a:rPr lang="en-US" altLang="zh-CN" i="1" kern="100" baseline="-25000" dirty="0">
                <a:latin typeface="Times New Roman" panose="02020603050405020304" pitchFamily="18" charset="0"/>
                <a:ea typeface="仿宋" panose="02010609060101010101" pitchFamily="49" charset="-122"/>
                <a:cs typeface="Times New Roman" panose="02020603050405020304" pitchFamily="18" charset="0"/>
              </a:rPr>
              <a:t>i</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Voronoi</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顶点是平衡的</a:t>
            </a: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gn="just">
              <a:lnSpc>
                <a:spcPct val="125000"/>
              </a:lnSpc>
              <a:spcAft>
                <a:spcPts val="0"/>
              </a:spcAft>
              <a:buFont typeface="Arial" panose="020B0604020202020204" pitchFamily="34" charset="0"/>
              <a:buChar char="•"/>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法线与</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Voronoi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极点对齐。</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1FBCFD88-21EC-419B-B0AE-19CA9FB952AD}"/>
              </a:ext>
            </a:extLst>
          </p:cNvPr>
          <p:cNvSpPr/>
          <p:nvPr/>
        </p:nvSpPr>
        <p:spPr>
          <a:xfrm>
            <a:off x="528636" y="3427931"/>
            <a:ext cx="10874469" cy="755271"/>
          </a:xfrm>
          <a:prstGeom prst="rect">
            <a:avLst/>
          </a:prstGeom>
        </p:spPr>
        <p:txBody>
          <a:bodyPr wrap="square">
            <a:spAutoFit/>
          </a:bodyPr>
          <a:lstStyle/>
          <a:p>
            <a:pPr indent="266700"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为了迫使卷绕数非</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即</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，作者使用物理学中的双势阱函数鼓励卷绕数向</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或者</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演化。同时，为了阻止全零卷绕数，本文在双势阱函数中添加了一个修正项，进一步提高取值为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的倾向性，如图</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3</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所示。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50770647-430E-4AF7-8822-7911601A98BC}"/>
              </a:ext>
            </a:extLst>
          </p:cNvPr>
          <p:cNvSpPr/>
          <p:nvPr/>
        </p:nvSpPr>
        <p:spPr>
          <a:xfrm>
            <a:off x="572267" y="3058599"/>
            <a:ext cx="1178528" cy="369332"/>
          </a:xfrm>
          <a:prstGeom prst="rect">
            <a:avLst/>
          </a:prstGeom>
        </p:spPr>
        <p:txBody>
          <a:bodyPr wrap="none">
            <a:spAutoFit/>
          </a:bodyPr>
          <a:lstStyle/>
          <a:p>
            <a:r>
              <a:rPr lang="en-US" altLang="zh-CN" b="1" kern="1800" dirty="0">
                <a:latin typeface="Cambria Math" panose="02040503050406030204" pitchFamily="18" charset="0"/>
                <a:ea typeface="宋体" panose="02010600030101010101" pitchFamily="2" charset="-122"/>
                <a:cs typeface="Cambria Math" panose="02040503050406030204" pitchFamily="18" charset="0"/>
              </a:rPr>
              <a:t>01</a:t>
            </a:r>
            <a:r>
              <a:rPr lang="zh-CN" altLang="en-US" b="1" kern="1800" dirty="0">
                <a:latin typeface="Cambria Math" panose="02040503050406030204" pitchFamily="18" charset="0"/>
                <a:ea typeface="宋体" panose="02010600030101010101" pitchFamily="2" charset="-122"/>
                <a:cs typeface="Cambria Math" panose="02040503050406030204" pitchFamily="18" charset="0"/>
              </a:rPr>
              <a:t>项</a:t>
            </a:r>
            <a:r>
              <a:rPr lang="en-US" altLang="zh-CN" b="1" kern="1800" dirty="0">
                <a:latin typeface="Cambria Math" panose="02040503050406030204" pitchFamily="18" charset="0"/>
                <a:ea typeface="宋体" panose="02010600030101010101" pitchFamily="2" charset="-122"/>
                <a:cs typeface="Cambria Math" panose="02040503050406030204" pitchFamily="18" charset="0"/>
              </a:rPr>
              <a:t>𝑓</a:t>
            </a:r>
            <a:r>
              <a:rPr lang="en-US" altLang="zh-CN" b="1" kern="1800" baseline="-25000" dirty="0">
                <a:latin typeface="Times New Roman" panose="02020603050405020304" pitchFamily="18" charset="0"/>
                <a:ea typeface="宋体" panose="02010600030101010101" pitchFamily="2" charset="-122"/>
              </a:rPr>
              <a:t>01</a:t>
            </a:r>
            <a:r>
              <a:rPr lang="zh-CN" altLang="en-US" b="1" kern="1800" dirty="0">
                <a:latin typeface="Times New Roman" panose="02020603050405020304" pitchFamily="18" charset="0"/>
                <a:ea typeface="宋体" panose="02010600030101010101" pitchFamily="2" charset="-122"/>
              </a:rPr>
              <a:t>：</a:t>
            </a:r>
            <a:endParaRPr lang="zh-CN" altLang="en-US" b="1" dirty="0"/>
          </a:p>
        </p:txBody>
      </p:sp>
      <p:pic>
        <p:nvPicPr>
          <p:cNvPr id="8" name="图片 7">
            <a:extLst>
              <a:ext uri="{FF2B5EF4-FFF2-40B4-BE49-F238E27FC236}">
                <a16:creationId xmlns:a16="http://schemas.microsoft.com/office/drawing/2014/main" id="{1DFC7C41-1B12-4DA5-A945-0C4BBF3FFF14}"/>
              </a:ext>
            </a:extLst>
          </p:cNvPr>
          <p:cNvPicPr>
            <a:picLocks noChangeAspect="1"/>
          </p:cNvPicPr>
          <p:nvPr/>
        </p:nvPicPr>
        <p:blipFill>
          <a:blip r:embed="rId3"/>
          <a:stretch>
            <a:fillRect/>
          </a:stretch>
        </p:blipFill>
        <p:spPr>
          <a:xfrm>
            <a:off x="546951" y="4455052"/>
            <a:ext cx="4428571" cy="1933333"/>
          </a:xfrm>
          <a:prstGeom prst="rect">
            <a:avLst/>
          </a:prstGeom>
        </p:spPr>
      </p:pic>
      <p:sp>
        <p:nvSpPr>
          <p:cNvPr id="9" name="矩形 8">
            <a:extLst>
              <a:ext uri="{FF2B5EF4-FFF2-40B4-BE49-F238E27FC236}">
                <a16:creationId xmlns:a16="http://schemas.microsoft.com/office/drawing/2014/main" id="{963A9A2F-4A02-44E0-A8FA-86EB4828E71C}"/>
              </a:ext>
            </a:extLst>
          </p:cNvPr>
          <p:cNvSpPr/>
          <p:nvPr/>
        </p:nvSpPr>
        <p:spPr>
          <a:xfrm>
            <a:off x="4950207" y="4143511"/>
            <a:ext cx="2031325" cy="409023"/>
          </a:xfrm>
          <a:prstGeom prst="rect">
            <a:avLst/>
          </a:prstGeom>
        </p:spPr>
        <p:txBody>
          <a:bodyPr wrap="none">
            <a:spAutoFit/>
          </a:bodyPr>
          <a:lstStyle/>
          <a:p>
            <a:pPr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其对应的函数是：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2F3C609F-DE7B-4DEA-996C-7500326A9A79}"/>
              </a:ext>
            </a:extLst>
          </p:cNvPr>
          <p:cNvPicPr>
            <a:picLocks noChangeAspect="1"/>
          </p:cNvPicPr>
          <p:nvPr/>
        </p:nvPicPr>
        <p:blipFill rotWithShape="1">
          <a:blip r:embed="rId4"/>
          <a:srcRect t="38258"/>
          <a:stretch/>
        </p:blipFill>
        <p:spPr>
          <a:xfrm>
            <a:off x="6745960" y="4229683"/>
            <a:ext cx="4657143" cy="276369"/>
          </a:xfrm>
          <a:prstGeom prst="rect">
            <a:avLst/>
          </a:prstGeom>
        </p:spPr>
      </p:pic>
      <p:sp>
        <p:nvSpPr>
          <p:cNvPr id="13" name="矩形 12">
            <a:extLst>
              <a:ext uri="{FF2B5EF4-FFF2-40B4-BE49-F238E27FC236}">
                <a16:creationId xmlns:a16="http://schemas.microsoft.com/office/drawing/2014/main" id="{96126E53-5B01-4403-8A08-F30924809CE8}"/>
              </a:ext>
            </a:extLst>
          </p:cNvPr>
          <p:cNvSpPr/>
          <p:nvPr/>
        </p:nvSpPr>
        <p:spPr>
          <a:xfrm>
            <a:off x="4975522" y="4525271"/>
            <a:ext cx="6096000" cy="749564"/>
          </a:xfrm>
          <a:prstGeom prst="rect">
            <a:avLst/>
          </a:prstGeom>
        </p:spPr>
        <p:txBody>
          <a:bodyPr>
            <a:spAutoFit/>
          </a:bodyPr>
          <a:lstStyle/>
          <a:p>
            <a:pPr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这样</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0-1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项</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f</a:t>
            </a:r>
            <a:r>
              <a:rPr lang="en-US" altLang="zh-CN" kern="100" baseline="-25000" dirty="0">
                <a:latin typeface="Times New Roman" panose="02020603050405020304" pitchFamily="18" charset="0"/>
                <a:ea typeface="仿宋" panose="02010609060101010101" pitchFamily="49" charset="-122"/>
                <a:cs typeface="Times New Roman" panose="02020603050405020304" pitchFamily="18" charset="0"/>
              </a:rPr>
              <a:t>01</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就可以由</a:t>
            </a:r>
            <a:r>
              <a:rPr lang="en-US" altLang="zh-CN" i="1" kern="100" dirty="0" err="1">
                <a:latin typeface="Times New Roman" panose="02020603050405020304" pitchFamily="18" charset="0"/>
                <a:ea typeface="仿宋" panose="02010609060101010101" pitchFamily="49" charset="-122"/>
                <a:cs typeface="Times New Roman" panose="02020603050405020304" pitchFamily="18" charset="0"/>
              </a:rPr>
              <a:t>q</a:t>
            </a:r>
            <a:r>
              <a:rPr lang="en-US" altLang="zh-CN" i="1" kern="100" baseline="-25000" dirty="0" err="1">
                <a:latin typeface="Times New Roman" panose="02020603050405020304" pitchFamily="18" charset="0"/>
                <a:ea typeface="仿宋" panose="02010609060101010101" pitchFamily="49" charset="-122"/>
                <a:cs typeface="Times New Roman" panose="02020603050405020304" pitchFamily="18" charset="0"/>
              </a:rPr>
              <a:t>j</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i="1" kern="100" dirty="0">
                <a:latin typeface="Times New Roman" panose="02020603050405020304" pitchFamily="18" charset="0"/>
                <a:ea typeface="仿宋" panose="02010609060101010101" pitchFamily="49" charset="-122"/>
                <a:cs typeface="Times New Roman" panose="02020603050405020304" pitchFamily="18" charset="0"/>
              </a:rPr>
              <a:t>j </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1, 2, ··· , </a:t>
            </a:r>
            <a:r>
              <a:rPr lang="en-US" altLang="zh-CN" i="1" kern="100" dirty="0">
                <a:latin typeface="Times New Roman" panose="02020603050405020304" pitchFamily="18" charset="0"/>
                <a:ea typeface="仿宋" panose="02010609060101010101" pitchFamily="49" charset="-122"/>
                <a:cs typeface="Times New Roman" panose="02020603050405020304" pitchFamily="18" charset="0"/>
              </a:rPr>
              <a:t>M</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处的卷绕数</a:t>
            </a:r>
            <a:r>
              <a:rPr lang="en-US" altLang="zh-CN" i="1" kern="100" dirty="0" err="1">
                <a:latin typeface="Times New Roman" panose="02020603050405020304" pitchFamily="18" charset="0"/>
                <a:ea typeface="仿宋" panose="02010609060101010101" pitchFamily="49" charset="-122"/>
                <a:cs typeface="Times New Roman" panose="02020603050405020304" pitchFamily="18" charset="0"/>
              </a:rPr>
              <a:t>w</a:t>
            </a:r>
            <a:r>
              <a:rPr lang="en-US" altLang="zh-CN" i="1" kern="100" baseline="-25000" dirty="0" err="1">
                <a:latin typeface="Times New Roman" panose="02020603050405020304" pitchFamily="18" charset="0"/>
                <a:ea typeface="仿宋" panose="02010609060101010101" pitchFamily="49" charset="-122"/>
                <a:cs typeface="Times New Roman" panose="02020603050405020304" pitchFamily="18" charset="0"/>
              </a:rPr>
              <a:t>j</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 </a:t>
            </a:r>
            <a:r>
              <a:rPr lang="en-US" altLang="zh-CN" i="1" kern="100" dirty="0" err="1">
                <a:latin typeface="Times New Roman" panose="02020603050405020304" pitchFamily="18" charset="0"/>
                <a:ea typeface="仿宋" panose="02010609060101010101" pitchFamily="49" charset="-122"/>
                <a:cs typeface="Times New Roman" panose="02020603050405020304" pitchFamily="18" charset="0"/>
              </a:rPr>
              <a:t>w</a:t>
            </a:r>
            <a:r>
              <a:rPr lang="en-US" altLang="zh-CN" kern="100" baseline="-25000" dirty="0" err="1">
                <a:latin typeface="Times New Roman" panose="02020603050405020304" pitchFamily="18" charset="0"/>
                <a:ea typeface="仿宋" panose="02010609060101010101" pitchFamily="49" charset="-122"/>
                <a:cs typeface="Times New Roman" panose="02020603050405020304" pitchFamily="18" charset="0"/>
              </a:rPr>
              <a:t>j</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i="1" kern="100" dirty="0">
                <a:latin typeface="Times New Roman" panose="02020603050405020304" pitchFamily="18" charset="0"/>
                <a:ea typeface="仿宋" panose="02010609060101010101" pitchFamily="49" charset="-122"/>
                <a:cs typeface="Times New Roman" panose="02020603050405020304" pitchFamily="18" charset="0"/>
              </a:rPr>
              <a:t>n</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的总体贡献来定义</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400" kern="100" dirty="0">
                <a:latin typeface="等线" panose="02010600030101010101" pitchFamily="2" charset="-122"/>
                <a:ea typeface="等线" panose="02010600030101010101" pitchFamily="2" charset="-122"/>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4" name="图片 13">
            <a:extLst>
              <a:ext uri="{FF2B5EF4-FFF2-40B4-BE49-F238E27FC236}">
                <a16:creationId xmlns:a16="http://schemas.microsoft.com/office/drawing/2014/main" id="{FB195F47-E70E-436D-8E5A-43635A385D7F}"/>
              </a:ext>
            </a:extLst>
          </p:cNvPr>
          <p:cNvPicPr>
            <a:picLocks noChangeAspect="1"/>
          </p:cNvPicPr>
          <p:nvPr/>
        </p:nvPicPr>
        <p:blipFill>
          <a:blip r:embed="rId5"/>
          <a:stretch>
            <a:fillRect/>
          </a:stretch>
        </p:blipFill>
        <p:spPr>
          <a:xfrm>
            <a:off x="5892517" y="5235203"/>
            <a:ext cx="4219048" cy="752381"/>
          </a:xfrm>
          <a:prstGeom prst="rect">
            <a:avLst/>
          </a:prstGeom>
        </p:spPr>
      </p:pic>
      <p:sp>
        <p:nvSpPr>
          <p:cNvPr id="15" name="矩形 14">
            <a:extLst>
              <a:ext uri="{FF2B5EF4-FFF2-40B4-BE49-F238E27FC236}">
                <a16:creationId xmlns:a16="http://schemas.microsoft.com/office/drawing/2014/main" id="{542E372E-D94F-4AC1-8D97-875C4367B089}"/>
              </a:ext>
            </a:extLst>
          </p:cNvPr>
          <p:cNvSpPr/>
          <p:nvPr/>
        </p:nvSpPr>
        <p:spPr>
          <a:xfrm>
            <a:off x="5000838" y="5945310"/>
            <a:ext cx="5660524" cy="409023"/>
          </a:xfrm>
          <a:prstGeom prst="rect">
            <a:avLst/>
          </a:prstGeom>
        </p:spPr>
        <p:txBody>
          <a:bodyPr wrap="none">
            <a:spAutoFit/>
          </a:bodyPr>
          <a:lstStyle/>
          <a:p>
            <a:pPr algn="just">
              <a:lnSpc>
                <a:spcPct val="125000"/>
              </a:lnSpc>
              <a:spcAft>
                <a:spcPts val="0"/>
              </a:spcAft>
            </a:pP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其中</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 D </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用于调整剪切校正的程度，作者将其设置为</a:t>
            </a:r>
            <a:r>
              <a:rPr lang="en-US" altLang="zh-CN" kern="100" dirty="0">
                <a:latin typeface="Times New Roman" panose="02020603050405020304" pitchFamily="18" charset="0"/>
                <a:ea typeface="仿宋" panose="02010609060101010101" pitchFamily="49" charset="-122"/>
                <a:cs typeface="Times New Roman" panose="02020603050405020304" pitchFamily="18" charset="0"/>
              </a:rPr>
              <a:t>4</a:t>
            </a:r>
            <a:r>
              <a:rPr lang="zh-CN" altLang="zh-CN" kern="100" dirty="0">
                <a:latin typeface="Times New Roman" panose="02020603050405020304" pitchFamily="18" charset="0"/>
                <a:ea typeface="仿宋" panose="02010609060101010101" pitchFamily="49"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415888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方法</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7" name="矩形 6">
            <a:extLst>
              <a:ext uri="{FF2B5EF4-FFF2-40B4-BE49-F238E27FC236}">
                <a16:creationId xmlns:a16="http://schemas.microsoft.com/office/drawing/2014/main" id="{50770647-430E-4AF7-8822-7911601A98BC}"/>
              </a:ext>
            </a:extLst>
          </p:cNvPr>
          <p:cNvSpPr/>
          <p:nvPr/>
        </p:nvSpPr>
        <p:spPr>
          <a:xfrm>
            <a:off x="572267" y="898104"/>
            <a:ext cx="1393330" cy="369332"/>
          </a:xfrm>
          <a:prstGeom prst="rect">
            <a:avLst/>
          </a:prstGeom>
        </p:spPr>
        <p:txBody>
          <a:bodyPr wrap="none">
            <a:spAutoFit/>
          </a:bodyPr>
          <a:lstStyle/>
          <a:p>
            <a:r>
              <a:rPr lang="zh-CN" altLang="en-US" b="1" kern="1800" dirty="0">
                <a:latin typeface="Times New Roman" panose="02020603050405020304" pitchFamily="18" charset="0"/>
                <a:ea typeface="宋体" panose="02010600030101010101" pitchFamily="2" charset="-122"/>
              </a:rPr>
              <a:t>平衡项𝑓</a:t>
            </a:r>
            <a:r>
              <a:rPr lang="en-US" altLang="zh-CN" b="1" kern="1800" baseline="-25000" dirty="0">
                <a:latin typeface="Times New Roman" panose="02020603050405020304" pitchFamily="18" charset="0"/>
                <a:ea typeface="宋体" panose="02010600030101010101" pitchFamily="2" charset="-122"/>
              </a:rPr>
              <a:t>B</a:t>
            </a:r>
            <a:r>
              <a:rPr lang="zh-CN" altLang="en-US" b="1" kern="1800" dirty="0">
                <a:latin typeface="Times New Roman" panose="02020603050405020304" pitchFamily="18" charset="0"/>
                <a:ea typeface="宋体" panose="02010600030101010101" pitchFamily="2" charset="-122"/>
              </a:rPr>
              <a:t>：</a:t>
            </a:r>
            <a:endParaRPr lang="zh-CN" altLang="en-US" b="1" dirty="0"/>
          </a:p>
        </p:txBody>
      </p:sp>
      <p:graphicFrame>
        <p:nvGraphicFramePr>
          <p:cNvPr id="36" name="对象 35">
            <a:extLst>
              <a:ext uri="{FF2B5EF4-FFF2-40B4-BE49-F238E27FC236}">
                <a16:creationId xmlns:a16="http://schemas.microsoft.com/office/drawing/2014/main" id="{C4C78B16-A4B7-49FB-8851-099390AF69E0}"/>
              </a:ext>
            </a:extLst>
          </p:cNvPr>
          <p:cNvGraphicFramePr>
            <a:graphicFrameLocks noChangeAspect="1"/>
          </p:cNvGraphicFramePr>
          <p:nvPr>
            <p:extLst>
              <p:ext uri="{D42A27DB-BD31-4B8C-83A1-F6EECF244321}">
                <p14:modId xmlns:p14="http://schemas.microsoft.com/office/powerpoint/2010/main" val="3676638705"/>
              </p:ext>
            </p:extLst>
          </p:nvPr>
        </p:nvGraphicFramePr>
        <p:xfrm>
          <a:off x="5459085" y="1790341"/>
          <a:ext cx="251012" cy="348628"/>
        </p:xfrm>
        <a:graphic>
          <a:graphicData uri="http://schemas.openxmlformats.org/presentationml/2006/ole">
            <mc:AlternateContent xmlns:mc="http://schemas.openxmlformats.org/markup-compatibility/2006">
              <mc:Choice xmlns:v="urn:schemas-microsoft-com:vml" Requires="v">
                <p:oleObj spid="_x0000_s4140" name="Equation" r:id="rId4" imgW="177646" imgH="241091" progId="Equation.DSMT4">
                  <p:embed/>
                </p:oleObj>
              </mc:Choice>
              <mc:Fallback>
                <p:oleObj name="Equation" r:id="rId4" imgW="177646" imgH="241091" progId="Equation.DSMT4">
                  <p:embed/>
                  <p:pic>
                    <p:nvPicPr>
                      <p:cNvPr id="33" name="对象 32">
                        <a:extLst>
                          <a:ext uri="{FF2B5EF4-FFF2-40B4-BE49-F238E27FC236}">
                            <a16:creationId xmlns:a16="http://schemas.microsoft.com/office/drawing/2014/main" id="{A0540D95-9CAE-472D-8FB6-F9F9F83C7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9085" y="1790341"/>
                        <a:ext cx="251012" cy="348628"/>
                      </a:xfrm>
                      <a:prstGeom prst="rect">
                        <a:avLst/>
                      </a:prstGeom>
                      <a:noFill/>
                    </p:spPr>
                  </p:pic>
                </p:oleObj>
              </mc:Fallback>
            </mc:AlternateContent>
          </a:graphicData>
        </a:graphic>
      </p:graphicFrame>
      <p:graphicFrame>
        <p:nvGraphicFramePr>
          <p:cNvPr id="37" name="对象 36">
            <a:extLst>
              <a:ext uri="{FF2B5EF4-FFF2-40B4-BE49-F238E27FC236}">
                <a16:creationId xmlns:a16="http://schemas.microsoft.com/office/drawing/2014/main" id="{8FDD863E-AC83-401C-B5AD-5E87356DB123}"/>
              </a:ext>
            </a:extLst>
          </p:cNvPr>
          <p:cNvGraphicFramePr>
            <a:graphicFrameLocks noChangeAspect="1"/>
          </p:cNvGraphicFramePr>
          <p:nvPr>
            <p:extLst>
              <p:ext uri="{D42A27DB-BD31-4B8C-83A1-F6EECF244321}">
                <p14:modId xmlns:p14="http://schemas.microsoft.com/office/powerpoint/2010/main" val="782488278"/>
              </p:ext>
            </p:extLst>
          </p:nvPr>
        </p:nvGraphicFramePr>
        <p:xfrm>
          <a:off x="9127613" y="1784636"/>
          <a:ext cx="1181377" cy="360039"/>
        </p:xfrm>
        <a:graphic>
          <a:graphicData uri="http://schemas.openxmlformats.org/presentationml/2006/ole">
            <mc:AlternateContent xmlns:mc="http://schemas.openxmlformats.org/markup-compatibility/2006">
              <mc:Choice xmlns:v="urn:schemas-microsoft-com:vml" Requires="v">
                <p:oleObj spid="_x0000_s4141" name="Equation" r:id="rId6" imgW="1002865" imgH="304668" progId="Equation.DSMT4">
                  <p:embed/>
                </p:oleObj>
              </mc:Choice>
              <mc:Fallback>
                <p:oleObj name="Equation" r:id="rId6" imgW="1002865" imgH="304668" progId="Equation.DSMT4">
                  <p:embed/>
                  <p:pic>
                    <p:nvPicPr>
                      <p:cNvPr id="34" name="对象 33">
                        <a:extLst>
                          <a:ext uri="{FF2B5EF4-FFF2-40B4-BE49-F238E27FC236}">
                            <a16:creationId xmlns:a16="http://schemas.microsoft.com/office/drawing/2014/main" id="{AA370BD5-15FF-4644-AFE8-005114DD56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7613" y="1784636"/>
                        <a:ext cx="1181377" cy="360039"/>
                      </a:xfrm>
                      <a:prstGeom prst="rect">
                        <a:avLst/>
                      </a:prstGeom>
                      <a:noFill/>
                    </p:spPr>
                  </p:pic>
                </p:oleObj>
              </mc:Fallback>
            </mc:AlternateContent>
          </a:graphicData>
        </a:graphic>
      </p:graphicFrame>
      <p:graphicFrame>
        <p:nvGraphicFramePr>
          <p:cNvPr id="38" name="对象 37">
            <a:extLst>
              <a:ext uri="{FF2B5EF4-FFF2-40B4-BE49-F238E27FC236}">
                <a16:creationId xmlns:a16="http://schemas.microsoft.com/office/drawing/2014/main" id="{E62FC3A5-4BA0-4AB8-8A8E-12F93C372288}"/>
              </a:ext>
            </a:extLst>
          </p:cNvPr>
          <p:cNvGraphicFramePr>
            <a:graphicFrameLocks noChangeAspect="1"/>
          </p:cNvGraphicFramePr>
          <p:nvPr>
            <p:extLst>
              <p:ext uri="{D42A27DB-BD31-4B8C-83A1-F6EECF244321}">
                <p14:modId xmlns:p14="http://schemas.microsoft.com/office/powerpoint/2010/main" val="201106485"/>
              </p:ext>
            </p:extLst>
          </p:nvPr>
        </p:nvGraphicFramePr>
        <p:xfrm>
          <a:off x="2865722" y="2122984"/>
          <a:ext cx="860612" cy="275837"/>
        </p:xfrm>
        <a:graphic>
          <a:graphicData uri="http://schemas.openxmlformats.org/presentationml/2006/ole">
            <mc:AlternateContent xmlns:mc="http://schemas.openxmlformats.org/markup-compatibility/2006">
              <mc:Choice xmlns:v="urn:schemas-microsoft-com:vml" Requires="v">
                <p:oleObj spid="_x0000_s4142" name="Equation" r:id="rId8" imgW="736600" imgH="241300" progId="Equation.DSMT4">
                  <p:embed/>
                </p:oleObj>
              </mc:Choice>
              <mc:Fallback>
                <p:oleObj name="Equation" r:id="rId8" imgW="736600" imgH="241300" progId="Equation.DSMT4">
                  <p:embed/>
                  <p:pic>
                    <p:nvPicPr>
                      <p:cNvPr id="35" name="对象 34">
                        <a:extLst>
                          <a:ext uri="{FF2B5EF4-FFF2-40B4-BE49-F238E27FC236}">
                            <a16:creationId xmlns:a16="http://schemas.microsoft.com/office/drawing/2014/main" id="{F8F813DA-66B7-4FBF-8BC2-FBC1220F4B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722" y="2122984"/>
                        <a:ext cx="860612" cy="275837"/>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572267" y="1248683"/>
                <a:ext cx="10936941"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eaLnBrk="0" fontAlgn="base" hangingPunct="0">
                  <a:spcBef>
                    <a:spcPct val="0"/>
                  </a:spcBef>
                  <a:spcAft>
                    <a:spcPct val="0"/>
                  </a:spcAft>
                </a:pPr>
                <a:r>
                  <a:rPr lang="zh-CN" altLang="en-US" dirty="0">
                    <a:latin typeface="仿宋" panose="02010609060101010101" pitchFamily="49" charset="-122"/>
                    <a:ea typeface="仿宋" panose="02010609060101010101" pitchFamily="49" charset="-122"/>
                    <a:cs typeface="Times New Roman" panose="02020603050405020304" pitchFamily="18" charset="0"/>
                  </a:rPr>
                  <a:t>如果点密度满足局部特征尺寸标准，则</a:t>
                </a:r>
                <a14:m>
                  <m:oMath xmlns:m="http://schemas.openxmlformats.org/officeDocument/2006/math">
                    <m:r>
                      <a:rPr lang="zh-CN" altLang="en-US" i="1">
                        <a:latin typeface="Cambria Math" panose="02040503050406030204" pitchFamily="18" charset="0"/>
                      </a:rPr>
                      <m:t>𝛺</m:t>
                    </m:r>
                    <m:r>
                      <m:rPr>
                        <m:sty m:val="p"/>
                      </m:rPr>
                      <a:rPr lang="en-US" altLang="zh-CN" baseline="-25000">
                        <a:latin typeface="Cambria Math" panose="02040503050406030204" pitchFamily="18" charset="0"/>
                      </a:rPr>
                      <m:t>i</m:t>
                    </m:r>
                    <m:r>
                      <m:rPr>
                        <m:sty m:val="p"/>
                      </m:rPr>
                      <a:rPr lang="en-US" altLang="zh-CN" baseline="30000">
                        <a:latin typeface="Cambria Math" panose="02040503050406030204" pitchFamily="18" charset="0"/>
                      </a:rPr>
                      <m:t>vor</m:t>
                    </m:r>
                  </m:oMath>
                </a14:m>
                <a:r>
                  <a:rPr lang="zh-CN" altLang="en-US" dirty="0">
                    <a:latin typeface="仿宋" panose="02010609060101010101" pitchFamily="49" charset="-122"/>
                    <a:ea typeface="仿宋" panose="02010609060101010101" pitchFamily="49" charset="-122"/>
                    <a:cs typeface="Times New Roman" panose="02020603050405020304" pitchFamily="18" charset="0"/>
                  </a:rPr>
                  <a:t>的一半位于表面内部，另一半位于表面外部。因此，抑制</a:t>
                </a:r>
                <a14:m>
                  <m:oMath xmlns:m="http://schemas.openxmlformats.org/officeDocument/2006/math">
                    <m:r>
                      <a:rPr lang="zh-CN" altLang="en-US" i="1">
                        <a:latin typeface="Cambria Math" panose="02040503050406030204" pitchFamily="18" charset="0"/>
                      </a:rPr>
                      <m:t>𝛺</m:t>
                    </m:r>
                    <m:r>
                      <m:rPr>
                        <m:sty m:val="p"/>
                      </m:rPr>
                      <a:rPr lang="en-US" altLang="zh-CN" baseline="-25000">
                        <a:latin typeface="Cambria Math" panose="02040503050406030204" pitchFamily="18" charset="0"/>
                      </a:rPr>
                      <m:t>i</m:t>
                    </m:r>
                    <m:r>
                      <m:rPr>
                        <m:sty m:val="p"/>
                      </m:rPr>
                      <a:rPr lang="en-US" altLang="zh-CN" baseline="30000">
                        <a:latin typeface="Cambria Math" panose="02040503050406030204" pitchFamily="18" charset="0"/>
                      </a:rPr>
                      <m:t>vor</m:t>
                    </m:r>
                  </m:oMath>
                </a14:m>
                <a:r>
                  <a:rPr lang="zh-CN" altLang="en-US" dirty="0">
                    <a:latin typeface="仿宋" panose="02010609060101010101" pitchFamily="49" charset="-122"/>
                    <a:ea typeface="仿宋" panose="02010609060101010101" pitchFamily="49" charset="-122"/>
                    <a:cs typeface="Times New Roman" panose="02020603050405020304" pitchFamily="18" charset="0"/>
                  </a:rPr>
                  <a:t>所有顶点都在形状内部或形状外部的情况的发生是合理的。即</a:t>
                </a:r>
                <a14:m>
                  <m:oMath xmlns:m="http://schemas.openxmlformats.org/officeDocument/2006/math">
                    <m:r>
                      <a:rPr lang="zh-CN" altLang="en-US" i="1">
                        <a:latin typeface="Cambria Math" panose="02040503050406030204" pitchFamily="18" charset="0"/>
                      </a:rPr>
                      <m:t>𝛺</m:t>
                    </m:r>
                    <m:r>
                      <m:rPr>
                        <m:sty m:val="p"/>
                      </m:rPr>
                      <a:rPr lang="en-US" altLang="zh-CN" baseline="-25000">
                        <a:latin typeface="Cambria Math" panose="02040503050406030204" pitchFamily="18" charset="0"/>
                      </a:rPr>
                      <m:t>i</m:t>
                    </m:r>
                    <m:r>
                      <m:rPr>
                        <m:sty m:val="p"/>
                      </m:rPr>
                      <a:rPr lang="en-US" altLang="zh-CN" baseline="30000">
                        <a:latin typeface="Cambria Math" panose="02040503050406030204" pitchFamily="18" charset="0"/>
                      </a:rPr>
                      <m:t>vor</m:t>
                    </m:r>
                  </m:oMath>
                </a14:m>
                <a:r>
                  <a:rPr lang="zh-CN" altLang="en-US" dirty="0">
                    <a:latin typeface="仿宋" panose="02010609060101010101" pitchFamily="49" charset="-122"/>
                    <a:ea typeface="仿宋" panose="02010609060101010101" pitchFamily="49" charset="-122"/>
                    <a:cs typeface="Times New Roman" panose="02020603050405020304" pitchFamily="18" charset="0"/>
                  </a:rPr>
                  <a:t>顶点处的卷绕数分布应该是平衡的，这可以通过最大化卷绕数分数的方差来实现。令  为</a:t>
                </a:r>
                <a14:m>
                  <m:oMath xmlns:m="http://schemas.openxmlformats.org/officeDocument/2006/math">
                    <m:r>
                      <a:rPr lang="zh-CN" altLang="en-US" i="1">
                        <a:latin typeface="Cambria Math" panose="02040503050406030204" pitchFamily="18" charset="0"/>
                      </a:rPr>
                      <m:t>𝛺</m:t>
                    </m:r>
                    <m:r>
                      <m:rPr>
                        <m:sty m:val="p"/>
                      </m:rPr>
                      <a:rPr lang="en-US" altLang="zh-CN" baseline="-25000">
                        <a:latin typeface="Cambria Math" panose="02040503050406030204" pitchFamily="18" charset="0"/>
                      </a:rPr>
                      <m:t>i</m:t>
                    </m:r>
                    <m:r>
                      <m:rPr>
                        <m:sty m:val="p"/>
                      </m:rPr>
                      <a:rPr lang="en-US" altLang="zh-CN" baseline="30000">
                        <a:latin typeface="Cambria Math" panose="02040503050406030204" pitchFamily="18" charset="0"/>
                      </a:rPr>
                      <m:t>vor</m:t>
                    </m:r>
                  </m:oMath>
                </a14:m>
                <a:r>
                  <a:rPr lang="zh-CN" altLang="en-US" dirty="0">
                    <a:latin typeface="仿宋" panose="02010609060101010101" pitchFamily="49" charset="-122"/>
                    <a:ea typeface="仿宋" panose="02010609060101010101" pitchFamily="49" charset="-122"/>
                    <a:cs typeface="Times New Roman" panose="02020603050405020304" pitchFamily="18" charset="0"/>
                  </a:rPr>
                  <a:t>的平均分数。方差可以通过           来测量，其中</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M</a:t>
                </a:r>
                <a:r>
                  <a:rPr lang="en-US" altLang="zh-CN" i="1" baseline="-30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仿宋" panose="02010609060101010101" pitchFamily="49" charset="-122"/>
                    <a:ea typeface="仿宋" panose="02010609060101010101" pitchFamily="49" charset="-122"/>
                    <a:cs typeface="Times New Roman" panose="02020603050405020304" pitchFamily="18" charset="0"/>
                  </a:rPr>
                  <a:t>是的顶点总数，       是第</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k</a:t>
                </a:r>
                <a:r>
                  <a:rPr lang="zh-CN" altLang="en-US" dirty="0">
                    <a:latin typeface="仿宋" panose="02010609060101010101" pitchFamily="49" charset="-122"/>
                    <a:ea typeface="仿宋" panose="02010609060101010101" pitchFamily="49" charset="-122"/>
                    <a:cs typeface="Times New Roman" panose="02020603050405020304" pitchFamily="18" charset="0"/>
                  </a:rPr>
                  <a:t>个顶点  的卷绕数分数。平衡项可以通过总绕组数方差来定义。 </a:t>
                </a:r>
              </a:p>
            </p:txBody>
          </p:sp>
        </mc:Choice>
        <mc:Fallback>
          <p:sp>
            <p:nvSpPr>
              <p:cNvPr id="39" name="Rectangle 17">
                <a:extLst>
                  <a:ext uri="{FF2B5EF4-FFF2-40B4-BE49-F238E27FC236}">
                    <a16:creationId xmlns:a16="http://schemas.microsoft.com/office/drawing/2014/main" id="{C65A98B1-F4D8-4E8E-8F1A-440AF67DD790}"/>
                  </a:ext>
                </a:extLst>
              </p:cNvPr>
              <p:cNvSpPr>
                <a:spLocks noRot="1" noChangeAspect="1" noMove="1" noResize="1" noEditPoints="1" noAdjustHandles="1" noChangeArrowheads="1" noChangeShapeType="1" noTextEdit="1"/>
              </p:cNvSpPr>
              <p:nvPr/>
            </p:nvSpPr>
            <p:spPr bwMode="auto">
              <a:xfrm>
                <a:off x="572267" y="1248683"/>
                <a:ext cx="10936941" cy="1200329"/>
              </a:xfrm>
              <a:prstGeom prst="rect">
                <a:avLst/>
              </a:prstGeom>
              <a:blipFill>
                <a:blip r:embed="rId10"/>
                <a:stretch>
                  <a:fillRect l="-502" t="-3553" b="-81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40" name="对象 39">
            <a:extLst>
              <a:ext uri="{FF2B5EF4-FFF2-40B4-BE49-F238E27FC236}">
                <a16:creationId xmlns:a16="http://schemas.microsoft.com/office/drawing/2014/main" id="{C082C556-2ADA-440B-8B1E-4D5053806846}"/>
              </a:ext>
            </a:extLst>
          </p:cNvPr>
          <p:cNvGraphicFramePr>
            <a:graphicFrameLocks noChangeAspect="1"/>
          </p:cNvGraphicFramePr>
          <p:nvPr>
            <p:extLst>
              <p:ext uri="{D42A27DB-BD31-4B8C-83A1-F6EECF244321}">
                <p14:modId xmlns:p14="http://schemas.microsoft.com/office/powerpoint/2010/main" val="2966917643"/>
              </p:ext>
            </p:extLst>
          </p:nvPr>
        </p:nvGraphicFramePr>
        <p:xfrm>
          <a:off x="4977489" y="2049136"/>
          <a:ext cx="259228" cy="360039"/>
        </p:xfrm>
        <a:graphic>
          <a:graphicData uri="http://schemas.openxmlformats.org/presentationml/2006/ole">
            <mc:AlternateContent xmlns:mc="http://schemas.openxmlformats.org/markup-compatibility/2006">
              <mc:Choice xmlns:v="urn:schemas-microsoft-com:vml" Requires="v">
                <p:oleObj spid="_x0000_s4143" name="Equation" r:id="rId11" imgW="177646" imgH="241091" progId="Equation.DSMT4">
                  <p:embed/>
                </p:oleObj>
              </mc:Choice>
              <mc:Fallback>
                <p:oleObj name="Equation" r:id="rId11" imgW="177646" imgH="241091" progId="Equation.DSMT4">
                  <p:embed/>
                  <p:pic>
                    <p:nvPicPr>
                      <p:cNvPr id="37" name="对象 36">
                        <a:extLst>
                          <a:ext uri="{FF2B5EF4-FFF2-40B4-BE49-F238E27FC236}">
                            <a16:creationId xmlns:a16="http://schemas.microsoft.com/office/drawing/2014/main" id="{9DA09230-51CB-4BB6-9987-1DE476CF69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7489" y="2049136"/>
                        <a:ext cx="259228" cy="360039"/>
                      </a:xfrm>
                      <a:prstGeom prst="rect">
                        <a:avLst/>
                      </a:prstGeom>
                      <a:noFill/>
                    </p:spPr>
                  </p:pic>
                </p:oleObj>
              </mc:Fallback>
            </mc:AlternateContent>
          </a:graphicData>
        </a:graphic>
      </p:graphicFrame>
      <p:pic>
        <p:nvPicPr>
          <p:cNvPr id="35" name="图片 34">
            <a:extLst>
              <a:ext uri="{FF2B5EF4-FFF2-40B4-BE49-F238E27FC236}">
                <a16:creationId xmlns:a16="http://schemas.microsoft.com/office/drawing/2014/main" id="{05629835-01A7-4AF5-99D6-9C3EB87FE705}"/>
              </a:ext>
            </a:extLst>
          </p:cNvPr>
          <p:cNvPicPr>
            <a:picLocks noChangeAspect="1"/>
          </p:cNvPicPr>
          <p:nvPr/>
        </p:nvPicPr>
        <p:blipFill>
          <a:blip r:embed="rId13"/>
          <a:stretch>
            <a:fillRect/>
          </a:stretch>
        </p:blipFill>
        <p:spPr>
          <a:xfrm>
            <a:off x="3726334" y="2494742"/>
            <a:ext cx="4733333" cy="828571"/>
          </a:xfrm>
          <a:prstGeom prst="rect">
            <a:avLst/>
          </a:prstGeom>
        </p:spPr>
      </p:pic>
      <p:graphicFrame>
        <p:nvGraphicFramePr>
          <p:cNvPr id="42" name="对象 41">
            <a:extLst>
              <a:ext uri="{FF2B5EF4-FFF2-40B4-BE49-F238E27FC236}">
                <a16:creationId xmlns:a16="http://schemas.microsoft.com/office/drawing/2014/main" id="{4E8C6A00-A136-4226-BADD-FD93C30A41F4}"/>
              </a:ext>
            </a:extLst>
          </p:cNvPr>
          <p:cNvGraphicFramePr>
            <a:graphicFrameLocks noChangeAspect="1"/>
          </p:cNvGraphicFramePr>
          <p:nvPr>
            <p:extLst>
              <p:ext uri="{D42A27DB-BD31-4B8C-83A1-F6EECF244321}">
                <p14:modId xmlns:p14="http://schemas.microsoft.com/office/powerpoint/2010/main" val="2126276379"/>
              </p:ext>
            </p:extLst>
          </p:nvPr>
        </p:nvGraphicFramePr>
        <p:xfrm>
          <a:off x="8936061" y="3854991"/>
          <a:ext cx="481469" cy="364749"/>
        </p:xfrm>
        <a:graphic>
          <a:graphicData uri="http://schemas.openxmlformats.org/presentationml/2006/ole">
            <mc:AlternateContent xmlns:mc="http://schemas.openxmlformats.org/markup-compatibility/2006">
              <mc:Choice xmlns:v="urn:schemas-microsoft-com:vml" Requires="v">
                <p:oleObj spid="_x0000_s4144" name="Equation" r:id="rId14" imgW="317225" imgH="241091" progId="Equation.DSMT4">
                  <p:embed/>
                </p:oleObj>
              </mc:Choice>
              <mc:Fallback>
                <p:oleObj name="Equation" r:id="rId14" imgW="317225" imgH="241091" progId="Equation.DSMT4">
                  <p:embed/>
                  <p:pic>
                    <p:nvPicPr>
                      <p:cNvPr id="38" name="对象 37">
                        <a:extLst>
                          <a:ext uri="{FF2B5EF4-FFF2-40B4-BE49-F238E27FC236}">
                            <a16:creationId xmlns:a16="http://schemas.microsoft.com/office/drawing/2014/main" id="{9347FC8E-3414-47D9-B466-5760A1A7C4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36061" y="3854991"/>
                        <a:ext cx="481469" cy="364749"/>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8464AADB-1B5A-440A-828A-DB06C5522D74}"/>
              </a:ext>
            </a:extLst>
          </p:cNvPr>
          <p:cNvGraphicFramePr>
            <a:graphicFrameLocks noChangeAspect="1"/>
          </p:cNvGraphicFramePr>
          <p:nvPr>
            <p:extLst>
              <p:ext uri="{D42A27DB-BD31-4B8C-83A1-F6EECF244321}">
                <p14:modId xmlns:p14="http://schemas.microsoft.com/office/powerpoint/2010/main" val="3552376686"/>
              </p:ext>
            </p:extLst>
          </p:nvPr>
        </p:nvGraphicFramePr>
        <p:xfrm>
          <a:off x="4242773" y="4146131"/>
          <a:ext cx="262619" cy="364749"/>
        </p:xfrm>
        <a:graphic>
          <a:graphicData uri="http://schemas.openxmlformats.org/presentationml/2006/ole">
            <mc:AlternateContent xmlns:mc="http://schemas.openxmlformats.org/markup-compatibility/2006">
              <mc:Choice xmlns:v="urn:schemas-microsoft-com:vml" Requires="v">
                <p:oleObj spid="_x0000_s4145" name="Equation" r:id="rId16" imgW="177646" imgH="241091" progId="Equation.DSMT4">
                  <p:embed/>
                </p:oleObj>
              </mc:Choice>
              <mc:Fallback>
                <p:oleObj name="Equation" r:id="rId16" imgW="177646" imgH="241091" progId="Equation.DSMT4">
                  <p:embed/>
                  <p:pic>
                    <p:nvPicPr>
                      <p:cNvPr id="40" name="对象 39">
                        <a:extLst>
                          <a:ext uri="{FF2B5EF4-FFF2-40B4-BE49-F238E27FC236}">
                            <a16:creationId xmlns:a16="http://schemas.microsoft.com/office/drawing/2014/main" id="{6F3FDDB3-A850-418A-88F3-5B5B9F7804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2773" y="4146131"/>
                        <a:ext cx="262619" cy="364749"/>
                      </a:xfrm>
                      <a:prstGeom prst="rect">
                        <a:avLst/>
                      </a:prstGeom>
                      <a:noFill/>
                    </p:spPr>
                  </p:pic>
                </p:oleObj>
              </mc:Fallback>
            </mc:AlternateContent>
          </a:graphicData>
        </a:graphic>
      </p:graphicFrame>
      <p:graphicFrame>
        <p:nvGraphicFramePr>
          <p:cNvPr id="44" name="对象 43">
            <a:extLst>
              <a:ext uri="{FF2B5EF4-FFF2-40B4-BE49-F238E27FC236}">
                <a16:creationId xmlns:a16="http://schemas.microsoft.com/office/drawing/2014/main" id="{C1308FF4-BEA8-487B-B53B-613D7A165EBB}"/>
              </a:ext>
            </a:extLst>
          </p:cNvPr>
          <p:cNvGraphicFramePr>
            <a:graphicFrameLocks noChangeAspect="1"/>
          </p:cNvGraphicFramePr>
          <p:nvPr>
            <p:extLst>
              <p:ext uri="{D42A27DB-BD31-4B8C-83A1-F6EECF244321}">
                <p14:modId xmlns:p14="http://schemas.microsoft.com/office/powerpoint/2010/main" val="2487771635"/>
              </p:ext>
            </p:extLst>
          </p:nvPr>
        </p:nvGraphicFramePr>
        <p:xfrm>
          <a:off x="10739718" y="4162656"/>
          <a:ext cx="285750" cy="357188"/>
        </p:xfrm>
        <a:graphic>
          <a:graphicData uri="http://schemas.openxmlformats.org/presentationml/2006/ole">
            <mc:AlternateContent xmlns:mc="http://schemas.openxmlformats.org/markup-compatibility/2006">
              <mc:Choice xmlns:v="urn:schemas-microsoft-com:vml" Requires="v">
                <p:oleObj spid="_x0000_s4146" name="Equation" r:id="rId17" imgW="190417" imgH="241195" progId="Equation.DSMT4">
                  <p:embed/>
                </p:oleObj>
              </mc:Choice>
              <mc:Fallback>
                <p:oleObj name="Equation" r:id="rId17" imgW="190417" imgH="241195" progId="Equation.DSMT4">
                  <p:embed/>
                  <p:pic>
                    <p:nvPicPr>
                      <p:cNvPr id="42" name="对象 41">
                        <a:extLst>
                          <a:ext uri="{FF2B5EF4-FFF2-40B4-BE49-F238E27FC236}">
                            <a16:creationId xmlns:a16="http://schemas.microsoft.com/office/drawing/2014/main" id="{F44AAC27-D811-4CB2-BDB9-51E68704922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39718" y="4162656"/>
                        <a:ext cx="285750" cy="357188"/>
                      </a:xfrm>
                      <a:prstGeom prst="rect">
                        <a:avLst/>
                      </a:prstGeom>
                      <a:noFill/>
                    </p:spPr>
                  </p:pic>
                </p:oleObj>
              </mc:Fallback>
            </mc:AlternateContent>
          </a:graphicData>
        </a:graphic>
      </p:graphicFrame>
      <p:graphicFrame>
        <p:nvGraphicFramePr>
          <p:cNvPr id="45" name="对象 44">
            <a:extLst>
              <a:ext uri="{FF2B5EF4-FFF2-40B4-BE49-F238E27FC236}">
                <a16:creationId xmlns:a16="http://schemas.microsoft.com/office/drawing/2014/main" id="{5483B3D1-3AE6-48F8-9609-47850E3830E4}"/>
              </a:ext>
            </a:extLst>
          </p:cNvPr>
          <p:cNvGraphicFramePr>
            <a:graphicFrameLocks noChangeAspect="1"/>
          </p:cNvGraphicFramePr>
          <p:nvPr>
            <p:extLst>
              <p:ext uri="{D42A27DB-BD31-4B8C-83A1-F6EECF244321}">
                <p14:modId xmlns:p14="http://schemas.microsoft.com/office/powerpoint/2010/main" val="4053925286"/>
              </p:ext>
            </p:extLst>
          </p:nvPr>
        </p:nvGraphicFramePr>
        <p:xfrm>
          <a:off x="784479" y="4445844"/>
          <a:ext cx="957968" cy="307041"/>
        </p:xfrm>
        <a:graphic>
          <a:graphicData uri="http://schemas.openxmlformats.org/presentationml/2006/ole">
            <mc:AlternateContent xmlns:mc="http://schemas.openxmlformats.org/markup-compatibility/2006">
              <mc:Choice xmlns:v="urn:schemas-microsoft-com:vml" Requires="v">
                <p:oleObj spid="_x0000_s4147" name="Equation" r:id="rId19" imgW="748975" imgH="241195" progId="Equation.DSMT4">
                  <p:embed/>
                </p:oleObj>
              </mc:Choice>
              <mc:Fallback>
                <p:oleObj name="Equation" r:id="rId19" imgW="748975" imgH="241195" progId="Equation.DSMT4">
                  <p:embed/>
                  <p:pic>
                    <p:nvPicPr>
                      <p:cNvPr id="43" name="对象 42">
                        <a:extLst>
                          <a:ext uri="{FF2B5EF4-FFF2-40B4-BE49-F238E27FC236}">
                            <a16:creationId xmlns:a16="http://schemas.microsoft.com/office/drawing/2014/main" id="{1581CF1C-E0A9-43D1-91A6-D9D25763EF1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4479" y="4445844"/>
                        <a:ext cx="957968" cy="307041"/>
                      </a:xfrm>
                      <a:prstGeom prst="rect">
                        <a:avLst/>
                      </a:prstGeom>
                      <a:noFill/>
                    </p:spPr>
                  </p:pic>
                </p:oleObj>
              </mc:Fallback>
            </mc:AlternateContent>
          </a:graphicData>
        </a:graphic>
      </p:graphicFrame>
      <p:graphicFrame>
        <p:nvGraphicFramePr>
          <p:cNvPr id="46" name="对象 45">
            <a:extLst>
              <a:ext uri="{FF2B5EF4-FFF2-40B4-BE49-F238E27FC236}">
                <a16:creationId xmlns:a16="http://schemas.microsoft.com/office/drawing/2014/main" id="{BBB4C6D3-D151-4F72-A1E6-A9F3827C6C15}"/>
              </a:ext>
            </a:extLst>
          </p:cNvPr>
          <p:cNvGraphicFramePr>
            <a:graphicFrameLocks noChangeAspect="1"/>
          </p:cNvGraphicFramePr>
          <p:nvPr>
            <p:extLst>
              <p:ext uri="{D42A27DB-BD31-4B8C-83A1-F6EECF244321}">
                <p14:modId xmlns:p14="http://schemas.microsoft.com/office/powerpoint/2010/main" val="2238290044"/>
              </p:ext>
            </p:extLst>
          </p:nvPr>
        </p:nvGraphicFramePr>
        <p:xfrm>
          <a:off x="1005050" y="4706683"/>
          <a:ext cx="1209675" cy="295275"/>
        </p:xfrm>
        <a:graphic>
          <a:graphicData uri="http://schemas.openxmlformats.org/presentationml/2006/ole">
            <mc:AlternateContent xmlns:mc="http://schemas.openxmlformats.org/markup-compatibility/2006">
              <mc:Choice xmlns:v="urn:schemas-microsoft-com:vml" Requires="v">
                <p:oleObj spid="_x0000_s4148" name="Equation" r:id="rId21" imgW="1206500" imgH="292100" progId="Equation.DSMT4">
                  <p:embed/>
                </p:oleObj>
              </mc:Choice>
              <mc:Fallback>
                <p:oleObj name="Equation" r:id="rId21" imgW="1206500" imgH="292100" progId="Equation.DSMT4">
                  <p:embed/>
                  <p:pic>
                    <p:nvPicPr>
                      <p:cNvPr id="44" name="对象 43">
                        <a:extLst>
                          <a:ext uri="{FF2B5EF4-FFF2-40B4-BE49-F238E27FC236}">
                            <a16:creationId xmlns:a16="http://schemas.microsoft.com/office/drawing/2014/main" id="{1D98354C-B4B6-4ECF-BAF7-0D22FE951A7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5050" y="4706683"/>
                        <a:ext cx="120967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Rectangle 43">
            <a:extLst>
              <a:ext uri="{FF2B5EF4-FFF2-40B4-BE49-F238E27FC236}">
                <a16:creationId xmlns:a16="http://schemas.microsoft.com/office/drawing/2014/main" id="{1B0DC71C-826B-41D9-9490-1470203A2711}"/>
              </a:ext>
            </a:extLst>
          </p:cNvPr>
          <p:cNvSpPr>
            <a:spLocks noChangeArrowheads="1"/>
          </p:cNvSpPr>
          <p:nvPr/>
        </p:nvSpPr>
        <p:spPr bwMode="auto">
          <a:xfrm>
            <a:off x="446313" y="3854991"/>
            <a:ext cx="1084821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eaLnBrk="0" fontAlgn="base" hangingPunct="0">
              <a:spcBef>
                <a:spcPct val="0"/>
              </a:spcBef>
              <a:spcAft>
                <a:spcPct val="0"/>
              </a:spcAft>
            </a:pP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Voronoi </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极点对于定向法线很有用。设</a:t>
            </a:r>
            <a:r>
              <a:rPr kumimoji="0" lang="en-US" altLang="zh-CN" b="0" i="1"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p</a:t>
            </a:r>
            <a:r>
              <a:rPr kumimoji="0" lang="en-US" altLang="zh-CN" b="0" i="1" u="none" strike="noStrike" cap="none" normalizeH="0" baseline="-3000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i</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为给定点云中的一个点，</a:t>
            </a:r>
            <a:r>
              <a:rPr kumimoji="0" lang="en-US" altLang="zh-CN" b="0" i="1"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p</a:t>
            </a:r>
            <a:r>
              <a:rPr kumimoji="0" lang="en-US" altLang="zh-CN" b="0" i="1" u="none" strike="noStrike" cap="none" normalizeH="0" baseline="-3000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i</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的 </a:t>
            </a:r>
            <a:r>
              <a:rPr kumimoji="0" lang="en-US" altLang="zh-CN"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Voronoi </a:t>
            </a:r>
            <a:r>
              <a:rPr kumimoji="0" lang="zh-CN" altLang="en-US" b="0" i="0" u="none" strike="noStrike" cap="none" normalizeH="0" baseline="0" dirty="0">
                <a:ln>
                  <a:noFill/>
                </a:ln>
                <a:solidFill>
                  <a:schemeClr val="tx1"/>
                </a:solidFill>
                <a:effectLst/>
                <a:latin typeface="Times New Roman" panose="02020603050405020304" pitchFamily="18" charset="0"/>
                <a:ea typeface="仿宋" panose="02010609060101010101" pitchFamily="49" charset="-122"/>
                <a:cs typeface="Times New Roman" panose="02020603050405020304" pitchFamily="18" charset="0"/>
              </a:rPr>
              <a:t>单元        </a:t>
            </a:r>
            <a:r>
              <a:rPr lang="zh-CN" altLang="zh-CN" dirty="0">
                <a:latin typeface="仿宋" panose="02010609060101010101" pitchFamily="49" charset="-122"/>
                <a:ea typeface="仿宋" panose="02010609060101010101" pitchFamily="49" charset="-122"/>
                <a:cs typeface="Times New Roman" panose="02020603050405020304" pitchFamily="18" charset="0"/>
              </a:rPr>
              <a:t>有</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M</a:t>
            </a:r>
            <a:r>
              <a:rPr lang="en-US" altLang="zh-CN" i="1" baseline="-30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个顶点。如果是</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p</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的内部（或外部）极点，则 </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p</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i </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dirty="0">
                <a:latin typeface="Times New Roman" panose="02020603050405020304" pitchFamily="18" charset="0"/>
                <a:ea typeface="仿宋" panose="02010609060101010101" pitchFamily="49" charset="-122"/>
                <a:cs typeface="Times New Roman" panose="02020603050405020304" pitchFamily="18" charset="0"/>
              </a:rPr>
              <a:t>（或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p</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）大约与</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n</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的法线向量对齐。在本章中，通过强制执行    </a:t>
            </a:r>
            <a:r>
              <a:rPr lang="zh-CN" altLang="zh-CN" dirty="0">
                <a:latin typeface="仿宋" panose="02010609060101010101" pitchFamily="49" charset="-122"/>
                <a:ea typeface="仿宋" panose="02010609060101010101" pitchFamily="49" charset="-122"/>
                <a:cs typeface="Times New Roman" panose="02020603050405020304" pitchFamily="18" charset="0"/>
              </a:rPr>
              <a:t>和</a:t>
            </a:r>
            <a:r>
              <a:rPr lang="en-US" altLang="zh-CN" dirty="0">
                <a:latin typeface="仿宋" panose="02010609060101010101" pitchFamily="49" charset="-122"/>
                <a:ea typeface="仿宋" panose="02010609060101010101" pitchFamily="49" charset="-122"/>
                <a:cs typeface="Times New Roman" panose="02020603050405020304" pitchFamily="18" charset="0"/>
              </a:rPr>
              <a:t>        </a:t>
            </a:r>
            <a:r>
              <a:rPr lang="zh-CN" altLang="en-US" dirty="0">
                <a:latin typeface="仿宋" panose="02010609060101010101" pitchFamily="49" charset="-122"/>
                <a:ea typeface="仿宋" panose="02010609060101010101" pitchFamily="49" charset="-122"/>
                <a:cs typeface="Times New Roman" panose="02020603050405020304" pitchFamily="18" charset="0"/>
              </a:rPr>
              <a:t>两个序列具有完全相反的排列顺序，将这一观察结果转化为排列要求。根据重排不等式，自然希望           </a:t>
            </a:r>
            <a:r>
              <a:rPr lang="zh-CN" altLang="zh-CN" dirty="0">
                <a:latin typeface="仿宋" panose="02010609060101010101" pitchFamily="49" charset="-122"/>
                <a:ea typeface="仿宋" panose="02010609060101010101" pitchFamily="49" charset="-122"/>
                <a:cs typeface="Times New Roman" panose="02020603050405020304" pitchFamily="18" charset="0"/>
              </a:rPr>
              <a:t>最小化。因此，我们可以将对齐项定义为</a:t>
            </a:r>
            <a:endParaRPr lang="zh-CN" altLang="zh-CN" sz="2800" dirty="0">
              <a:latin typeface="Arial" panose="020B0604020202020204" pitchFamily="34"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lang="en-US" altLang="zh-CN" dirty="0">
              <a:latin typeface="Times New Roman" panose="02020603050405020304" pitchFamily="18" charset="0"/>
              <a:cs typeface="Times New Roman" panose="02020603050405020304" pitchFamily="18" charset="0"/>
            </a:endParaRPr>
          </a:p>
        </p:txBody>
      </p:sp>
      <p:graphicFrame>
        <p:nvGraphicFramePr>
          <p:cNvPr id="48" name="对象 47">
            <a:extLst>
              <a:ext uri="{FF2B5EF4-FFF2-40B4-BE49-F238E27FC236}">
                <a16:creationId xmlns:a16="http://schemas.microsoft.com/office/drawing/2014/main" id="{7AA04475-317D-4752-B402-01B7D4CF4583}"/>
              </a:ext>
            </a:extLst>
          </p:cNvPr>
          <p:cNvGraphicFramePr>
            <a:graphicFrameLocks noChangeAspect="1"/>
          </p:cNvGraphicFramePr>
          <p:nvPr>
            <p:extLst>
              <p:ext uri="{D42A27DB-BD31-4B8C-83A1-F6EECF244321}">
                <p14:modId xmlns:p14="http://schemas.microsoft.com/office/powerpoint/2010/main" val="3338445761"/>
              </p:ext>
            </p:extLst>
          </p:nvPr>
        </p:nvGraphicFramePr>
        <p:xfrm>
          <a:off x="4825479" y="4155095"/>
          <a:ext cx="262619" cy="364749"/>
        </p:xfrm>
        <a:graphic>
          <a:graphicData uri="http://schemas.openxmlformats.org/presentationml/2006/ole">
            <mc:AlternateContent xmlns:mc="http://schemas.openxmlformats.org/markup-compatibility/2006">
              <mc:Choice xmlns:v="urn:schemas-microsoft-com:vml" Requires="v">
                <p:oleObj spid="_x0000_s4149" name="Equation" r:id="rId23" imgW="177646" imgH="241091" progId="Equation.DSMT4">
                  <p:embed/>
                </p:oleObj>
              </mc:Choice>
              <mc:Fallback>
                <p:oleObj name="Equation" r:id="rId23" imgW="177646" imgH="241091" progId="Equation.DSMT4">
                  <p:embed/>
                  <p:pic>
                    <p:nvPicPr>
                      <p:cNvPr id="53" name="对象 52">
                        <a:extLst>
                          <a:ext uri="{FF2B5EF4-FFF2-40B4-BE49-F238E27FC236}">
                            <a16:creationId xmlns:a16="http://schemas.microsoft.com/office/drawing/2014/main" id="{C814A38F-D725-497A-9ADE-CE53BB4DF0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25479" y="4155095"/>
                        <a:ext cx="262619" cy="364749"/>
                      </a:xfrm>
                      <a:prstGeom prst="rect">
                        <a:avLst/>
                      </a:prstGeom>
                      <a:noFill/>
                    </p:spPr>
                  </p:pic>
                </p:oleObj>
              </mc:Fallback>
            </mc:AlternateContent>
          </a:graphicData>
        </a:graphic>
      </p:graphicFrame>
      <p:sp>
        <p:nvSpPr>
          <p:cNvPr id="49" name="矩形 48">
            <a:extLst>
              <a:ext uri="{FF2B5EF4-FFF2-40B4-BE49-F238E27FC236}">
                <a16:creationId xmlns:a16="http://schemas.microsoft.com/office/drawing/2014/main" id="{281577FB-6C2A-4F37-B03E-C60E3CAE49FE}"/>
              </a:ext>
            </a:extLst>
          </p:cNvPr>
          <p:cNvSpPr/>
          <p:nvPr/>
        </p:nvSpPr>
        <p:spPr>
          <a:xfrm>
            <a:off x="628382" y="3596420"/>
            <a:ext cx="1393330" cy="369332"/>
          </a:xfrm>
          <a:prstGeom prst="rect">
            <a:avLst/>
          </a:prstGeom>
        </p:spPr>
        <p:txBody>
          <a:bodyPr wrap="none">
            <a:spAutoFit/>
          </a:bodyPr>
          <a:lstStyle/>
          <a:p>
            <a:r>
              <a:rPr lang="zh-CN" altLang="en-US" b="1" kern="1800" dirty="0">
                <a:latin typeface="Times New Roman" panose="02020603050405020304" pitchFamily="18" charset="0"/>
                <a:ea typeface="宋体" panose="02010600030101010101" pitchFamily="2" charset="-122"/>
              </a:rPr>
              <a:t>对齐项𝑓</a:t>
            </a:r>
            <a:r>
              <a:rPr lang="en-US" altLang="zh-CN" b="1" kern="1800" baseline="-25000" dirty="0">
                <a:latin typeface="Times New Roman" panose="02020603050405020304" pitchFamily="18" charset="0"/>
                <a:ea typeface="宋体" panose="02010600030101010101" pitchFamily="2" charset="-122"/>
              </a:rPr>
              <a:t>A</a:t>
            </a:r>
            <a:r>
              <a:rPr lang="zh-CN" altLang="en-US" b="1" kern="1800" dirty="0">
                <a:latin typeface="Times New Roman" panose="02020603050405020304" pitchFamily="18" charset="0"/>
                <a:ea typeface="宋体" panose="02010600030101010101" pitchFamily="2" charset="-122"/>
              </a:rPr>
              <a:t>：</a:t>
            </a:r>
            <a:endParaRPr lang="zh-CN" altLang="en-US" b="1" dirty="0"/>
          </a:p>
        </p:txBody>
      </p:sp>
      <p:pic>
        <p:nvPicPr>
          <p:cNvPr id="41" name="图片 40">
            <a:extLst>
              <a:ext uri="{FF2B5EF4-FFF2-40B4-BE49-F238E27FC236}">
                <a16:creationId xmlns:a16="http://schemas.microsoft.com/office/drawing/2014/main" id="{216E26C0-8A2D-4DF8-A3EA-F5A8DC3B4970}"/>
              </a:ext>
            </a:extLst>
          </p:cNvPr>
          <p:cNvPicPr>
            <a:picLocks noChangeAspect="1"/>
          </p:cNvPicPr>
          <p:nvPr/>
        </p:nvPicPr>
        <p:blipFill>
          <a:blip r:embed="rId24"/>
          <a:stretch>
            <a:fillRect/>
          </a:stretch>
        </p:blipFill>
        <p:spPr>
          <a:xfrm>
            <a:off x="3740737" y="5325482"/>
            <a:ext cx="4600000" cy="828571"/>
          </a:xfrm>
          <a:prstGeom prst="rect">
            <a:avLst/>
          </a:prstGeom>
        </p:spPr>
      </p:pic>
    </p:spTree>
    <p:custDataLst>
      <p:tags r:id="rId2"/>
    </p:custDataLst>
    <p:extLst>
      <p:ext uri="{BB962C8B-B14F-4D97-AF65-F5344CB8AC3E}">
        <p14:creationId xmlns:p14="http://schemas.microsoft.com/office/powerpoint/2010/main" val="376053699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方法</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7" name="矩形 6">
            <a:extLst>
              <a:ext uri="{FF2B5EF4-FFF2-40B4-BE49-F238E27FC236}">
                <a16:creationId xmlns:a16="http://schemas.microsoft.com/office/drawing/2014/main" id="{50770647-430E-4AF7-8822-7911601A98BC}"/>
              </a:ext>
            </a:extLst>
          </p:cNvPr>
          <p:cNvSpPr/>
          <p:nvPr/>
        </p:nvSpPr>
        <p:spPr>
          <a:xfrm>
            <a:off x="572267" y="898104"/>
            <a:ext cx="1346844" cy="369332"/>
          </a:xfrm>
          <a:prstGeom prst="rect">
            <a:avLst/>
          </a:prstGeom>
        </p:spPr>
        <p:txBody>
          <a:bodyPr wrap="none">
            <a:spAutoFit/>
          </a:bodyPr>
          <a:lstStyle/>
          <a:p>
            <a:r>
              <a:rPr lang="zh-CN" altLang="en-US" b="1" kern="1800" dirty="0">
                <a:latin typeface="Times New Roman" panose="02020603050405020304" pitchFamily="18" charset="0"/>
                <a:ea typeface="宋体" panose="02010600030101010101" pitchFamily="2" charset="-122"/>
              </a:rPr>
              <a:t>目标函数：</a:t>
            </a:r>
            <a:endParaRPr lang="zh-CN" altLang="en-US" b="1" dirty="0"/>
          </a:p>
        </p:txBody>
      </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572267" y="1251462"/>
            <a:ext cx="109369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eaLnBrk="0" fontAlgn="base" hangingPunct="0">
              <a:spcBef>
                <a:spcPct val="0"/>
              </a:spcBef>
              <a:spcAft>
                <a:spcPct val="0"/>
              </a:spcAft>
            </a:pPr>
            <a:r>
              <a:rPr lang="zh-CN" altLang="en-US" dirty="0">
                <a:latin typeface="仿宋" panose="02010609060101010101" pitchFamily="49" charset="-122"/>
                <a:ea typeface="仿宋" panose="02010609060101010101" pitchFamily="49" charset="-122"/>
                <a:cs typeface="Times New Roman" panose="02020603050405020304" pitchFamily="18" charset="0"/>
              </a:rPr>
              <a:t>通过将上述三项结合在一起，作者得到了一个关于法线的函数式，</a:t>
            </a:r>
          </a:p>
        </p:txBody>
      </p:sp>
      <p:pic>
        <p:nvPicPr>
          <p:cNvPr id="2" name="图片 1">
            <a:extLst>
              <a:ext uri="{FF2B5EF4-FFF2-40B4-BE49-F238E27FC236}">
                <a16:creationId xmlns:a16="http://schemas.microsoft.com/office/drawing/2014/main" id="{BDD88461-5236-4443-BCF6-863289DAD00A}"/>
              </a:ext>
            </a:extLst>
          </p:cNvPr>
          <p:cNvPicPr>
            <a:picLocks noChangeAspect="1"/>
          </p:cNvPicPr>
          <p:nvPr/>
        </p:nvPicPr>
        <p:blipFill>
          <a:blip r:embed="rId3"/>
          <a:stretch>
            <a:fillRect/>
          </a:stretch>
        </p:blipFill>
        <p:spPr>
          <a:xfrm>
            <a:off x="3807403" y="1858012"/>
            <a:ext cx="4466667" cy="504762"/>
          </a:xfrm>
          <a:prstGeom prst="rect">
            <a:avLst/>
          </a:prstGeom>
        </p:spPr>
      </p:pic>
      <p:sp>
        <p:nvSpPr>
          <p:cNvPr id="3" name="矩形 2">
            <a:extLst>
              <a:ext uri="{FF2B5EF4-FFF2-40B4-BE49-F238E27FC236}">
                <a16:creationId xmlns:a16="http://schemas.microsoft.com/office/drawing/2014/main" id="{97A21EEF-D5A2-487E-BCF9-75267578595A}"/>
              </a:ext>
            </a:extLst>
          </p:cNvPr>
          <p:cNvSpPr/>
          <p:nvPr/>
        </p:nvSpPr>
        <p:spPr>
          <a:xfrm>
            <a:off x="643984" y="2574029"/>
            <a:ext cx="10167453" cy="369332"/>
          </a:xfrm>
          <a:prstGeom prst="rect">
            <a:avLst/>
          </a:prstGeom>
        </p:spPr>
        <p:txBody>
          <a:bodyPr wrap="square">
            <a:spAutoFit/>
          </a:bodyPr>
          <a:lstStyle/>
          <a:p>
            <a:r>
              <a:rPr lang="zh-CN" altLang="zh-CN" dirty="0">
                <a:latin typeface="Times New Roman" panose="02020603050405020304" pitchFamily="18" charset="0"/>
                <a:ea typeface="仿宋" panose="02010609060101010101" pitchFamily="49" charset="-122"/>
                <a:cs typeface="Times New Roman" panose="02020603050405020304" pitchFamily="18" charset="0"/>
              </a:rPr>
              <a:t>其中</a:t>
            </a:r>
            <a:r>
              <a:rPr lang="en-US" altLang="zh-CN" i="1" dirty="0" err="1">
                <a:latin typeface="Times New Roman" panose="02020603050405020304" pitchFamily="18" charset="0"/>
                <a:ea typeface="仿宋" panose="02010609060101010101" pitchFamily="49" charset="-122"/>
              </a:rPr>
              <a:t>λ</a:t>
            </a:r>
            <a:r>
              <a:rPr lang="en-US" altLang="zh-CN" i="1" baseline="-25000" dirty="0" err="1">
                <a:latin typeface="Times New Roman" panose="02020603050405020304" pitchFamily="18" charset="0"/>
                <a:ea typeface="仿宋" panose="02010609060101010101" pitchFamily="49" charset="-122"/>
              </a:rPr>
              <a:t>B</a:t>
            </a:r>
            <a:r>
              <a:rPr lang="zh-CN" altLang="zh-CN"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i="1" dirty="0" err="1">
                <a:latin typeface="Times New Roman" panose="02020603050405020304" pitchFamily="18" charset="0"/>
                <a:ea typeface="仿宋" panose="02010609060101010101" pitchFamily="49" charset="-122"/>
              </a:rPr>
              <a:t>λ</a:t>
            </a:r>
            <a:r>
              <a:rPr lang="en-US" altLang="zh-CN" i="1" baseline="-25000" dirty="0" err="1">
                <a:latin typeface="Times New Roman" panose="02020603050405020304" pitchFamily="18" charset="0"/>
                <a:ea typeface="仿宋" panose="02010609060101010101" pitchFamily="49" charset="-122"/>
              </a:rPr>
              <a:t>A</a:t>
            </a:r>
            <a:r>
              <a:rPr lang="zh-CN" altLang="zh-CN" dirty="0">
                <a:latin typeface="Times New Roman" panose="02020603050405020304" pitchFamily="18" charset="0"/>
                <a:ea typeface="仿宋" panose="02010609060101010101" pitchFamily="49" charset="-122"/>
                <a:cs typeface="Times New Roman" panose="02020603050405020304" pitchFamily="18" charset="0"/>
              </a:rPr>
              <a:t>分别是调节</a:t>
            </a:r>
            <a:r>
              <a:rPr lang="en-US" altLang="zh-CN" i="1" dirty="0" err="1">
                <a:latin typeface="Times New Roman" panose="02020603050405020304" pitchFamily="18" charset="0"/>
                <a:ea typeface="仿宋" panose="02010609060101010101" pitchFamily="49" charset="-122"/>
              </a:rPr>
              <a:t>f</a:t>
            </a:r>
            <a:r>
              <a:rPr lang="en-US" altLang="zh-CN" i="1" baseline="-25000" dirty="0" err="1">
                <a:latin typeface="Times New Roman" panose="02020603050405020304" pitchFamily="18" charset="0"/>
                <a:ea typeface="仿宋" panose="02010609060101010101" pitchFamily="49" charset="-122"/>
              </a:rPr>
              <a:t>B</a:t>
            </a:r>
            <a:r>
              <a:rPr lang="zh-CN" altLang="zh-CN"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i="1" dirty="0" err="1">
                <a:latin typeface="Times New Roman" panose="02020603050405020304" pitchFamily="18" charset="0"/>
                <a:ea typeface="仿宋" panose="02010609060101010101" pitchFamily="49" charset="-122"/>
              </a:rPr>
              <a:t>f</a:t>
            </a:r>
            <a:r>
              <a:rPr lang="en-US" altLang="zh-CN" i="1" baseline="-25000" dirty="0" err="1">
                <a:latin typeface="Times New Roman" panose="02020603050405020304" pitchFamily="18" charset="0"/>
                <a:ea typeface="仿宋" panose="02010609060101010101" pitchFamily="49" charset="-122"/>
              </a:rPr>
              <a:t>A</a:t>
            </a:r>
            <a:r>
              <a:rPr lang="zh-CN" altLang="zh-CN" dirty="0">
                <a:latin typeface="Times New Roman" panose="02020603050405020304" pitchFamily="18" charset="0"/>
                <a:ea typeface="仿宋" panose="02010609060101010101" pitchFamily="49" charset="-122"/>
                <a:cs typeface="Times New Roman" panose="02020603050405020304" pitchFamily="18" charset="0"/>
              </a:rPr>
              <a:t>影响的两个参数。图</a:t>
            </a:r>
            <a:r>
              <a:rPr lang="en-US" altLang="zh-CN" dirty="0">
                <a:latin typeface="Times New Roman" panose="02020603050405020304" pitchFamily="18" charset="0"/>
                <a:ea typeface="仿宋" panose="02010609060101010101" pitchFamily="49" charset="-122"/>
              </a:rPr>
              <a:t> 64</a:t>
            </a:r>
            <a:r>
              <a:rPr lang="zh-CN" altLang="zh-CN" dirty="0">
                <a:latin typeface="Times New Roman" panose="02020603050405020304" pitchFamily="18" charset="0"/>
                <a:ea typeface="仿宋" panose="02010609060101010101" pitchFamily="49" charset="-122"/>
                <a:cs typeface="Times New Roman" panose="02020603050405020304" pitchFamily="18" charset="0"/>
              </a:rPr>
              <a:t>给出了法线如何随着</a:t>
            </a:r>
            <a:r>
              <a:rPr lang="en-US" altLang="zh-CN" i="1" dirty="0">
                <a:latin typeface="Times New Roman" panose="02020603050405020304" pitchFamily="18" charset="0"/>
                <a:ea typeface="仿宋" panose="02010609060101010101" pitchFamily="49" charset="-122"/>
              </a:rPr>
              <a:t>f</a:t>
            </a:r>
            <a:r>
              <a:rPr lang="zh-CN" altLang="zh-CN" dirty="0">
                <a:latin typeface="Times New Roman" panose="02020603050405020304" pitchFamily="18" charset="0"/>
                <a:ea typeface="仿宋" panose="02010609060101010101" pitchFamily="49" charset="-122"/>
                <a:cs typeface="Times New Roman" panose="02020603050405020304" pitchFamily="18" charset="0"/>
              </a:rPr>
              <a:t>值的减小而变化的示例。</a:t>
            </a:r>
            <a:endParaRPr lang="zh-CN" altLang="en-US" dirty="0"/>
          </a:p>
        </p:txBody>
      </p:sp>
      <p:pic>
        <p:nvPicPr>
          <p:cNvPr id="9" name="图片 8">
            <a:extLst>
              <a:ext uri="{FF2B5EF4-FFF2-40B4-BE49-F238E27FC236}">
                <a16:creationId xmlns:a16="http://schemas.microsoft.com/office/drawing/2014/main" id="{777C5F50-BAD2-45BF-97DD-DAF122AA99F4}"/>
              </a:ext>
            </a:extLst>
          </p:cNvPr>
          <p:cNvPicPr>
            <a:picLocks noChangeAspect="1"/>
          </p:cNvPicPr>
          <p:nvPr/>
        </p:nvPicPr>
        <p:blipFill>
          <a:blip r:embed="rId4"/>
          <a:stretch>
            <a:fillRect/>
          </a:stretch>
        </p:blipFill>
        <p:spPr>
          <a:xfrm>
            <a:off x="1868969" y="3179420"/>
            <a:ext cx="8454062" cy="3341074"/>
          </a:xfrm>
          <a:prstGeom prst="rect">
            <a:avLst/>
          </a:prstGeom>
        </p:spPr>
      </p:pic>
    </p:spTree>
    <p:custDataLst>
      <p:tags r:id="rId1"/>
    </p:custDataLst>
    <p:extLst>
      <p:ext uri="{BB962C8B-B14F-4D97-AF65-F5344CB8AC3E}">
        <p14:creationId xmlns:p14="http://schemas.microsoft.com/office/powerpoint/2010/main" val="38512864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方法</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7" name="矩形 6">
            <a:extLst>
              <a:ext uri="{FF2B5EF4-FFF2-40B4-BE49-F238E27FC236}">
                <a16:creationId xmlns:a16="http://schemas.microsoft.com/office/drawing/2014/main" id="{50770647-430E-4AF7-8822-7911601A98BC}"/>
              </a:ext>
            </a:extLst>
          </p:cNvPr>
          <p:cNvSpPr/>
          <p:nvPr/>
        </p:nvSpPr>
        <p:spPr>
          <a:xfrm>
            <a:off x="572267" y="898104"/>
            <a:ext cx="1346844" cy="369332"/>
          </a:xfrm>
          <a:prstGeom prst="rect">
            <a:avLst/>
          </a:prstGeom>
        </p:spPr>
        <p:txBody>
          <a:bodyPr wrap="none">
            <a:spAutoFit/>
          </a:bodyPr>
          <a:lstStyle/>
          <a:p>
            <a:r>
              <a:rPr lang="zh-CN" altLang="en-US" b="1" kern="1800" dirty="0">
                <a:latin typeface="Times New Roman" panose="02020603050405020304" pitchFamily="18" charset="0"/>
                <a:ea typeface="宋体" panose="02010600030101010101" pitchFamily="2" charset="-122"/>
              </a:rPr>
              <a:t>实现细节：</a:t>
            </a:r>
            <a:endParaRPr lang="zh-CN" altLang="en-US" b="1" dirty="0"/>
          </a:p>
        </p:txBody>
      </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572267" y="1314217"/>
            <a:ext cx="109369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eaLnBrk="0" fontAlgn="base" hangingPunct="0">
              <a:spcBef>
                <a:spcPct val="0"/>
              </a:spcBef>
              <a:spcAft>
                <a:spcPct val="0"/>
              </a:spcAft>
            </a:pPr>
            <a:r>
              <a:rPr lang="zh-CN" altLang="en-US" dirty="0">
                <a:latin typeface="仿宋" panose="02010609060101010101" pitchFamily="49" charset="-122"/>
                <a:ea typeface="仿宋" panose="02010609060101010101" pitchFamily="49" charset="-122"/>
                <a:cs typeface="Times New Roman" panose="02020603050405020304" pitchFamily="18" charset="0"/>
              </a:rPr>
              <a:t>总体目标函数以法线</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n</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i</a:t>
            </a:r>
            <a:r>
              <a:rPr lang="en-US" altLang="zh-CN"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i</a:t>
            </a:r>
            <a:r>
              <a:rPr lang="en-US" altLang="zh-CN" dirty="0">
                <a:latin typeface="Times New Roman" panose="02020603050405020304" pitchFamily="18" charset="0"/>
                <a:ea typeface="仿宋" panose="02010609060101010101" pitchFamily="49" charset="-122"/>
                <a:cs typeface="Times New Roman" panose="02020603050405020304" pitchFamily="18" charset="0"/>
              </a:rPr>
              <a:t> = </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1,2,…,N</a:t>
            </a:r>
            <a:r>
              <a:rPr lang="zh-CN" altLang="en-US" dirty="0">
                <a:latin typeface="仿宋" panose="02010609060101010101" pitchFamily="49" charset="-122"/>
                <a:ea typeface="仿宋" panose="02010609060101010101" pitchFamily="49" charset="-122"/>
                <a:cs typeface="Times New Roman" panose="02020603050405020304" pitchFamily="18" charset="0"/>
              </a:rPr>
              <a:t>为变量。由于</a:t>
            </a:r>
            <a:r>
              <a:rPr lang="en-US" altLang="zh-CN" i="1" dirty="0" err="1">
                <a:latin typeface="仿宋" panose="02010609060101010101" pitchFamily="49" charset="-122"/>
                <a:ea typeface="仿宋" panose="02010609060101010101" pitchFamily="49" charset="-122"/>
                <a:cs typeface="Times New Roman" panose="02020603050405020304" pitchFamily="18" charset="0"/>
              </a:rPr>
              <a:t>n</a:t>
            </a:r>
            <a:r>
              <a:rPr lang="en-US" altLang="zh-CN" i="1" baseline="-25000" dirty="0" err="1">
                <a:latin typeface="仿宋" panose="02010609060101010101" pitchFamily="49" charset="-122"/>
                <a:ea typeface="仿宋" panose="02010609060101010101" pitchFamily="49" charset="-122"/>
                <a:cs typeface="Times New Roman" panose="02020603050405020304" pitchFamily="18" charset="0"/>
              </a:rPr>
              <a:t>i</a:t>
            </a:r>
            <a:r>
              <a:rPr lang="zh-CN" altLang="en-US" dirty="0">
                <a:latin typeface="仿宋" panose="02010609060101010101" pitchFamily="49" charset="-122"/>
                <a:ea typeface="仿宋" panose="02010609060101010101" pitchFamily="49" charset="-122"/>
                <a:cs typeface="Times New Roman" panose="02020603050405020304" pitchFamily="18" charset="0"/>
              </a:rPr>
              <a:t>必须是单位向量，因此作者将法线向量参数化为</a:t>
            </a:r>
          </a:p>
        </p:txBody>
      </p:sp>
      <p:sp>
        <p:nvSpPr>
          <p:cNvPr id="3" name="矩形 2">
            <a:extLst>
              <a:ext uri="{FF2B5EF4-FFF2-40B4-BE49-F238E27FC236}">
                <a16:creationId xmlns:a16="http://schemas.microsoft.com/office/drawing/2014/main" id="{97A21EEF-D5A2-487E-BCF9-75267578595A}"/>
              </a:ext>
            </a:extLst>
          </p:cNvPr>
          <p:cNvSpPr/>
          <p:nvPr/>
        </p:nvSpPr>
        <p:spPr>
          <a:xfrm>
            <a:off x="643984" y="2228671"/>
            <a:ext cx="10167453" cy="1200329"/>
          </a:xfrm>
          <a:prstGeom prst="rect">
            <a:avLst/>
          </a:prstGeom>
        </p:spPr>
        <p:txBody>
          <a:bodyPr wrap="square">
            <a:spAutoFit/>
          </a:bodyPr>
          <a:lstStyle/>
          <a:p>
            <a:r>
              <a:rPr lang="zh-CN" altLang="en-US" dirty="0">
                <a:latin typeface="Times New Roman" panose="02020603050405020304" pitchFamily="18" charset="0"/>
                <a:ea typeface="仿宋" panose="02010609060101010101" pitchFamily="49" charset="-122"/>
                <a:cs typeface="Times New Roman" panose="02020603050405020304" pitchFamily="18" charset="0"/>
              </a:rPr>
              <a:t>这样就能将最小化</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f(n)</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的问题转化为无约束优化问题。函数</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f = f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n</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可以看作</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f = f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w</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1</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w</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2</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 · · , </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w</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M</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w</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j</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 </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w</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j</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n</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1</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n</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2</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 · · · , </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n</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N</a:t>
            </a:r>
            <a:r>
              <a:rPr lang="en-US" altLang="zh-CN"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的复合函数。同时，</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n</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是</a:t>
            </a:r>
            <a:r>
              <a:rPr lang="en-US" altLang="zh-CN" i="1" dirty="0" err="1">
                <a:latin typeface="Times New Roman" panose="02020603050405020304" pitchFamily="18" charset="0"/>
                <a:ea typeface="仿宋" panose="02010609060101010101" pitchFamily="49" charset="-122"/>
                <a:cs typeface="Times New Roman" panose="02020603050405020304" pitchFamily="18" charset="0"/>
              </a:rPr>
              <a:t>u</a:t>
            </a:r>
            <a:r>
              <a:rPr lang="en-US" altLang="zh-CN" i="1" baseline="-25000" dirty="0" err="1">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和</a:t>
            </a:r>
            <a:r>
              <a:rPr lang="en-US" altLang="zh-CN" i="1" dirty="0">
                <a:latin typeface="Times New Roman" panose="02020603050405020304" pitchFamily="18" charset="0"/>
                <a:ea typeface="仿宋" panose="02010609060101010101" pitchFamily="49" charset="-122"/>
                <a:cs typeface="Times New Roman" panose="02020603050405020304" pitchFamily="18" charset="0"/>
              </a:rPr>
              <a:t>v</a:t>
            </a:r>
            <a:r>
              <a:rPr lang="en-US" altLang="zh-CN" i="1" baseline="-25000" dirty="0">
                <a:latin typeface="Times New Roman" panose="02020603050405020304" pitchFamily="18" charset="0"/>
                <a:ea typeface="仿宋" panose="02010609060101010101" pitchFamily="49" charset="-122"/>
                <a:cs typeface="Times New Roman" panose="02020603050405020304" pitchFamily="18" charset="0"/>
              </a:rPr>
              <a:t>i</a:t>
            </a:r>
            <a:r>
              <a:rPr lang="zh-CN" altLang="en-US" dirty="0">
                <a:latin typeface="Times New Roman" panose="02020603050405020304" pitchFamily="18" charset="0"/>
                <a:ea typeface="仿宋" panose="02010609060101010101" pitchFamily="49" charset="-122"/>
                <a:cs typeface="Times New Roman" panose="02020603050405020304" pitchFamily="18" charset="0"/>
              </a:rPr>
              <a:t>的复合函数。因此，通过链式法则可以快速计算出整体函数的梯度。图</a:t>
            </a:r>
            <a:r>
              <a:rPr lang="en-US" altLang="zh-CN" dirty="0">
                <a:latin typeface="Times New Roman" panose="02020603050405020304" pitchFamily="18" charset="0"/>
                <a:ea typeface="仿宋" panose="02010609060101010101" pitchFamily="49" charset="-122"/>
                <a:cs typeface="Times New Roman" panose="02020603050405020304" pitchFamily="18" charset="0"/>
              </a:rPr>
              <a:t>5</a:t>
            </a:r>
            <a:r>
              <a:rPr lang="zh-CN" altLang="en-US" dirty="0">
                <a:latin typeface="Times New Roman" panose="02020603050405020304" pitchFamily="18" charset="0"/>
                <a:ea typeface="仿宋" panose="02010609060101010101" pitchFamily="49" charset="-122"/>
                <a:cs typeface="Times New Roman" panose="02020603050405020304" pitchFamily="18" charset="0"/>
              </a:rPr>
              <a:t>描绘了优化过程中目标函数和梯度范数如何减小。从图</a:t>
            </a:r>
            <a:r>
              <a:rPr lang="en-US" altLang="zh-CN" dirty="0">
                <a:latin typeface="Times New Roman" panose="02020603050405020304" pitchFamily="18" charset="0"/>
                <a:ea typeface="仿宋" panose="02010609060101010101" pitchFamily="49" charset="-122"/>
                <a:cs typeface="Times New Roman" panose="02020603050405020304" pitchFamily="18" charset="0"/>
              </a:rPr>
              <a:t>6</a:t>
            </a:r>
            <a:r>
              <a:rPr lang="zh-CN" altLang="en-US" dirty="0">
                <a:latin typeface="Times New Roman" panose="02020603050405020304" pitchFamily="18" charset="0"/>
                <a:ea typeface="仿宋" panose="02010609060101010101" pitchFamily="49" charset="-122"/>
                <a:cs typeface="Times New Roman" panose="02020603050405020304" pitchFamily="18" charset="0"/>
              </a:rPr>
              <a:t>中可以看出，在对卷绕数进行正则化后，法线变得全局一致。</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FD19D245-6F94-4526-8C2E-7CDD6A8E321B}"/>
              </a:ext>
            </a:extLst>
          </p:cNvPr>
          <p:cNvPicPr>
            <a:picLocks noChangeAspect="1"/>
          </p:cNvPicPr>
          <p:nvPr/>
        </p:nvPicPr>
        <p:blipFill rotWithShape="1">
          <a:blip r:embed="rId4"/>
          <a:srcRect t="33685"/>
          <a:stretch/>
        </p:blipFill>
        <p:spPr>
          <a:xfrm>
            <a:off x="2272190" y="1802019"/>
            <a:ext cx="7647619" cy="372627"/>
          </a:xfrm>
          <a:prstGeom prst="rect">
            <a:avLst/>
          </a:prstGeom>
        </p:spPr>
      </p:pic>
      <p:pic>
        <p:nvPicPr>
          <p:cNvPr id="11" name="图片 10">
            <a:extLst>
              <a:ext uri="{FF2B5EF4-FFF2-40B4-BE49-F238E27FC236}">
                <a16:creationId xmlns:a16="http://schemas.microsoft.com/office/drawing/2014/main" id="{2B5AA127-3A76-49EA-A141-6E1B99113127}"/>
              </a:ext>
            </a:extLst>
          </p:cNvPr>
          <p:cNvPicPr>
            <a:picLocks noChangeAspect="1"/>
          </p:cNvPicPr>
          <p:nvPr/>
        </p:nvPicPr>
        <p:blipFill>
          <a:blip r:embed="rId5"/>
          <a:stretch>
            <a:fillRect/>
          </a:stretch>
        </p:blipFill>
        <p:spPr>
          <a:xfrm>
            <a:off x="447921" y="3626539"/>
            <a:ext cx="5516255" cy="2509862"/>
          </a:xfrm>
          <a:prstGeom prst="rect">
            <a:avLst/>
          </a:prstGeom>
        </p:spPr>
      </p:pic>
      <p:pic>
        <p:nvPicPr>
          <p:cNvPr id="13" name="图片 12">
            <a:extLst>
              <a:ext uri="{FF2B5EF4-FFF2-40B4-BE49-F238E27FC236}">
                <a16:creationId xmlns:a16="http://schemas.microsoft.com/office/drawing/2014/main" id="{9EB682FB-FAD0-4A3D-AD95-2FA03AC6E0F2}"/>
              </a:ext>
            </a:extLst>
          </p:cNvPr>
          <p:cNvPicPr>
            <a:picLocks noChangeAspect="1"/>
          </p:cNvPicPr>
          <p:nvPr/>
        </p:nvPicPr>
        <p:blipFill>
          <a:blip r:embed="rId6"/>
          <a:stretch>
            <a:fillRect/>
          </a:stretch>
        </p:blipFill>
        <p:spPr>
          <a:xfrm>
            <a:off x="6472724" y="3626539"/>
            <a:ext cx="5271355" cy="2509862"/>
          </a:xfrm>
          <a:prstGeom prst="rect">
            <a:avLst/>
          </a:prstGeom>
        </p:spPr>
      </p:pic>
    </p:spTree>
    <p:custDataLst>
      <p:tags r:id="rId1"/>
    </p:custDataLst>
    <p:extLst>
      <p:ext uri="{BB962C8B-B14F-4D97-AF65-F5344CB8AC3E}">
        <p14:creationId xmlns:p14="http://schemas.microsoft.com/office/powerpoint/2010/main" val="314985651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文本框 2"/>
          <p:cNvSpPr txBox="1">
            <a:spLocks noChangeArrowheads="1"/>
          </p:cNvSpPr>
          <p:nvPr/>
        </p:nvSpPr>
        <p:spPr bwMode="auto">
          <a:xfrm>
            <a:off x="869856" y="83883"/>
            <a:ext cx="9058275" cy="66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charset="-122"/>
              </a:defRPr>
            </a:lvl9pPr>
          </a:lstStyle>
          <a:p>
            <a:pPr>
              <a:lnSpc>
                <a:spcPct val="150000"/>
              </a:lnSpc>
              <a:buNone/>
            </a:pPr>
            <a:r>
              <a:rPr lang="zh-CN" altLang="en-US" b="1" dirty="0">
                <a:solidFill>
                  <a:srgbClr val="4B649F"/>
                </a:solidFill>
                <a:latin typeface="仿宋" panose="02010609060101010101" pitchFamily="49" charset="-122"/>
                <a:ea typeface="仿宋" panose="02010609060101010101" pitchFamily="49" charset="-122"/>
                <a:sym typeface="+mn-ea"/>
              </a:rPr>
              <a:t>实验</a:t>
            </a:r>
          </a:p>
        </p:txBody>
      </p:sp>
      <p:cxnSp>
        <p:nvCxnSpPr>
          <p:cNvPr id="4" name="直接连接符 3"/>
          <p:cNvCxnSpPr/>
          <p:nvPr/>
        </p:nvCxnSpPr>
        <p:spPr>
          <a:xfrm>
            <a:off x="0" y="823119"/>
            <a:ext cx="11176000" cy="0"/>
          </a:xfrm>
          <a:prstGeom prst="line">
            <a:avLst/>
          </a:prstGeom>
          <a:ln w="25400">
            <a:gradFill>
              <a:gsLst>
                <a:gs pos="0">
                  <a:srgbClr val="4B649F"/>
                </a:gs>
                <a:gs pos="100000">
                  <a:srgbClr val="7DB1CD">
                    <a:alpha val="0"/>
                  </a:srgbClr>
                </a:gs>
              </a:gsLst>
              <a:lin ang="0" scaled="0"/>
            </a:gradFill>
          </a:ln>
        </p:spPr>
        <p:style>
          <a:lnRef idx="1">
            <a:schemeClr val="accent1"/>
          </a:lnRef>
          <a:fillRef idx="0">
            <a:schemeClr val="accent1"/>
          </a:fillRef>
          <a:effectRef idx="0">
            <a:schemeClr val="accent1"/>
          </a:effectRef>
          <a:fontRef idx="minor">
            <a:schemeClr val="tx1"/>
          </a:fontRef>
        </p:style>
      </p:cxnSp>
      <p:grpSp>
        <p:nvGrpSpPr>
          <p:cNvPr id="5" name="组合 5"/>
          <p:cNvGrpSpPr/>
          <p:nvPr/>
        </p:nvGrpSpPr>
        <p:grpSpPr bwMode="auto">
          <a:xfrm>
            <a:off x="209550" y="125413"/>
            <a:ext cx="638175" cy="638175"/>
            <a:chOff x="3209823" y="2234042"/>
            <a:chExt cx="1607262" cy="1607262"/>
          </a:xfrm>
        </p:grpSpPr>
        <p:sp>
          <p:nvSpPr>
            <p:cNvPr id="6" name="椭圆 5"/>
            <p:cNvSpPr/>
            <p:nvPr/>
          </p:nvSpPr>
          <p:spPr>
            <a:xfrm>
              <a:off x="3209823" y="2234042"/>
              <a:ext cx="1607262" cy="1607262"/>
            </a:xfrm>
            <a:prstGeom prst="ellipse">
              <a:avLst/>
            </a:prstGeom>
            <a:solidFill>
              <a:srgbClr val="4B649F"/>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0" name="椭圆 9"/>
            <p:cNvSpPr/>
            <p:nvPr/>
          </p:nvSpPr>
          <p:spPr>
            <a:xfrm>
              <a:off x="3317775" y="2341991"/>
              <a:ext cx="1391361" cy="1391361"/>
            </a:xfrm>
            <a:prstGeom prst="ellipse">
              <a:avLst/>
            </a:prstGeom>
            <a:solidFill>
              <a:schemeClr val="bg1"/>
            </a:solidFill>
            <a:ln w="19050">
              <a:solidFill>
                <a:srgbClr val="4B649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2" name="KSO_Shape"/>
            <p:cNvSpPr/>
            <p:nvPr/>
          </p:nvSpPr>
          <p:spPr bwMode="auto">
            <a:xfrm>
              <a:off x="3549668" y="2597874"/>
              <a:ext cx="927574" cy="87959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4B649F"/>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noProof="1">
                <a:solidFill>
                  <a:srgbClr val="FFFFFF"/>
                </a:solidFill>
              </a:endParaRPr>
            </a:p>
          </p:txBody>
        </p:sp>
      </p:grpSp>
      <p:sp>
        <p:nvSpPr>
          <p:cNvPr id="39" name="Rectangle 17">
            <a:extLst>
              <a:ext uri="{FF2B5EF4-FFF2-40B4-BE49-F238E27FC236}">
                <a16:creationId xmlns:a16="http://schemas.microsoft.com/office/drawing/2014/main" id="{C65A98B1-F4D8-4E8E-8F1A-440AF67DD790}"/>
              </a:ext>
            </a:extLst>
          </p:cNvPr>
          <p:cNvSpPr>
            <a:spLocks noChangeArrowheads="1"/>
          </p:cNvSpPr>
          <p:nvPr/>
        </p:nvSpPr>
        <p:spPr bwMode="auto">
          <a:xfrm>
            <a:off x="429992" y="1156561"/>
            <a:ext cx="109369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eaLnBrk="0" fontAlgn="base" hangingPunct="0">
              <a:spcBef>
                <a:spcPct val="0"/>
              </a:spcBef>
              <a:spcAft>
                <a:spcPct val="0"/>
              </a:spcAft>
            </a:pPr>
            <a:r>
              <a:rPr lang="zh-CN" altLang="en-US" dirty="0">
                <a:latin typeface="仿宋" panose="02010609060101010101" pitchFamily="49" charset="-122"/>
                <a:ea typeface="仿宋" panose="02010609060101010101" pitchFamily="49" charset="-122"/>
                <a:cs typeface="Times New Roman" panose="02020603050405020304" pitchFamily="18" charset="0"/>
              </a:rPr>
              <a:t>文章将该方法对现有的法线估计算法进行了比较，如图</a:t>
            </a:r>
            <a:r>
              <a:rPr lang="en-US" altLang="zh-CN" dirty="0">
                <a:latin typeface="仿宋" panose="02010609060101010101" pitchFamily="49" charset="-122"/>
                <a:ea typeface="仿宋" panose="02010609060101010101" pitchFamily="49" charset="-122"/>
                <a:cs typeface="Times New Roman" panose="02020603050405020304" pitchFamily="18" charset="0"/>
              </a:rPr>
              <a:t>7</a:t>
            </a:r>
            <a:r>
              <a:rPr lang="zh-CN" altLang="en-US" dirty="0">
                <a:latin typeface="仿宋" panose="02010609060101010101" pitchFamily="49" charset="-122"/>
                <a:ea typeface="仿宋" panose="02010609060101010101" pitchFamily="49" charset="-122"/>
                <a:cs typeface="Times New Roman" panose="02020603050405020304" pitchFamily="18" charset="0"/>
              </a:rPr>
              <a:t>所示，正确的预测和错误的预测分别用蓝色和红色表示。可以清楚地看到，该方法在预测管状区域以及具有尖锐特征和拐角的薄区域中的点的法线方面具有优势；如图</a:t>
            </a:r>
            <a:r>
              <a:rPr lang="en-US" altLang="zh-CN" dirty="0">
                <a:latin typeface="仿宋" panose="02010609060101010101" pitchFamily="49" charset="-122"/>
                <a:ea typeface="仿宋" panose="02010609060101010101" pitchFamily="49" charset="-122"/>
                <a:cs typeface="Times New Roman" panose="02020603050405020304" pitchFamily="18" charset="0"/>
              </a:rPr>
              <a:t>7</a:t>
            </a:r>
            <a:r>
              <a:rPr lang="zh-CN" altLang="en-US" dirty="0">
                <a:latin typeface="仿宋" panose="02010609060101010101" pitchFamily="49" charset="-122"/>
                <a:ea typeface="仿宋" panose="02010609060101010101" pitchFamily="49" charset="-122"/>
                <a:cs typeface="Times New Roman" panose="02020603050405020304" pitchFamily="18" charset="0"/>
              </a:rPr>
              <a:t>中高亮区域所示。</a:t>
            </a:r>
          </a:p>
        </p:txBody>
      </p:sp>
      <p:pic>
        <p:nvPicPr>
          <p:cNvPr id="2" name="图片 1">
            <a:extLst>
              <a:ext uri="{FF2B5EF4-FFF2-40B4-BE49-F238E27FC236}">
                <a16:creationId xmlns:a16="http://schemas.microsoft.com/office/drawing/2014/main" id="{45175742-A1E0-414B-9690-ECDD42D5BAC9}"/>
              </a:ext>
            </a:extLst>
          </p:cNvPr>
          <p:cNvPicPr>
            <a:picLocks noChangeAspect="1"/>
          </p:cNvPicPr>
          <p:nvPr/>
        </p:nvPicPr>
        <p:blipFill>
          <a:blip r:embed="rId4"/>
          <a:stretch>
            <a:fillRect/>
          </a:stretch>
        </p:blipFill>
        <p:spPr>
          <a:xfrm>
            <a:off x="508000" y="2413332"/>
            <a:ext cx="11176000" cy="4174793"/>
          </a:xfrm>
          <a:prstGeom prst="rect">
            <a:avLst/>
          </a:prstGeom>
        </p:spPr>
      </p:pic>
    </p:spTree>
    <p:custDataLst>
      <p:tags r:id="rId1"/>
    </p:custDataLst>
    <p:extLst>
      <p:ext uri="{BB962C8B-B14F-4D97-AF65-F5344CB8AC3E}">
        <p14:creationId xmlns:p14="http://schemas.microsoft.com/office/powerpoint/2010/main" val="166479182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BjZGQwZjJlMWNlMGMwYTMxYWIyNTZkMDJjN2NkOGIifQ=="/>
  <p:tag name="KSO_WPP_MARK_KEY" val="ffcb7cbd-3849-4cd2-bfe6-95c78912b4aa"/>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TIMING" val="|1.039|0.525"/>
</p:tagLst>
</file>

<file path=ppt/tags/tag65.xml><?xml version="1.0" encoding="utf-8"?>
<p:tagLst xmlns:a="http://schemas.openxmlformats.org/drawingml/2006/main" xmlns:r="http://schemas.openxmlformats.org/officeDocument/2006/relationships" xmlns:p="http://schemas.openxmlformats.org/presentationml/2006/main">
  <p:tag name="TIMING" val="|1.039|0.525"/>
</p:tagLst>
</file>

<file path=ppt/tags/tag66.xml><?xml version="1.0" encoding="utf-8"?>
<p:tagLst xmlns:a="http://schemas.openxmlformats.org/drawingml/2006/main" xmlns:r="http://schemas.openxmlformats.org/officeDocument/2006/relationships" xmlns:p="http://schemas.openxmlformats.org/presentationml/2006/main">
  <p:tag name="TIMING" val="|1.039|0.525"/>
</p:tagLst>
</file>

<file path=ppt/tags/tag67.xml><?xml version="1.0" encoding="utf-8"?>
<p:tagLst xmlns:a="http://schemas.openxmlformats.org/drawingml/2006/main" xmlns:r="http://schemas.openxmlformats.org/officeDocument/2006/relationships" xmlns:p="http://schemas.openxmlformats.org/presentationml/2006/main">
  <p:tag name="TIMING" val="|1.039|0.525"/>
</p:tagLst>
</file>

<file path=ppt/tags/tag68.xml><?xml version="1.0" encoding="utf-8"?>
<p:tagLst xmlns:a="http://schemas.openxmlformats.org/drawingml/2006/main" xmlns:r="http://schemas.openxmlformats.org/officeDocument/2006/relationships" xmlns:p="http://schemas.openxmlformats.org/presentationml/2006/main">
  <p:tag name="TIMING" val="|1.039|0.525"/>
</p:tagLst>
</file>

<file path=ppt/tags/tag69.xml><?xml version="1.0" encoding="utf-8"?>
<p:tagLst xmlns:a="http://schemas.openxmlformats.org/drawingml/2006/main" xmlns:r="http://schemas.openxmlformats.org/officeDocument/2006/relationships" xmlns:p="http://schemas.openxmlformats.org/presentationml/2006/main">
  <p:tag name="TIMING" val="|1.039|0.525"/>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TIMING" val="|1.039|0.525"/>
</p:tagLst>
</file>

<file path=ppt/tags/tag71.xml><?xml version="1.0" encoding="utf-8"?>
<p:tagLst xmlns:a="http://schemas.openxmlformats.org/drawingml/2006/main" xmlns:r="http://schemas.openxmlformats.org/officeDocument/2006/relationships" xmlns:p="http://schemas.openxmlformats.org/presentationml/2006/main">
  <p:tag name="TIMING" val="|1.039|0.525"/>
</p:tagLst>
</file>

<file path=ppt/tags/tag72.xml><?xml version="1.0" encoding="utf-8"?>
<p:tagLst xmlns:a="http://schemas.openxmlformats.org/drawingml/2006/main" xmlns:r="http://schemas.openxmlformats.org/officeDocument/2006/relationships" xmlns:p="http://schemas.openxmlformats.org/presentationml/2006/main">
  <p:tag name="TIMING" val="|1.039|0.525"/>
</p:tagLst>
</file>

<file path=ppt/tags/tag73.xml><?xml version="1.0" encoding="utf-8"?>
<p:tagLst xmlns:a="http://schemas.openxmlformats.org/drawingml/2006/main" xmlns:r="http://schemas.openxmlformats.org/officeDocument/2006/relationships" xmlns:p="http://schemas.openxmlformats.org/presentationml/2006/main">
  <p:tag name="TIMING" val="|1.039|0.525"/>
</p:tagLst>
</file>

<file path=ppt/tags/tag74.xml><?xml version="1.0" encoding="utf-8"?>
<p:tagLst xmlns:a="http://schemas.openxmlformats.org/drawingml/2006/main" xmlns:r="http://schemas.openxmlformats.org/officeDocument/2006/relationships" xmlns:p="http://schemas.openxmlformats.org/presentationml/2006/main">
  <p:tag name="TIMING" val="|1.039|0.525"/>
</p:tagLst>
</file>

<file path=ppt/tags/tag75.xml><?xml version="1.0" encoding="utf-8"?>
<p:tagLst xmlns:a="http://schemas.openxmlformats.org/drawingml/2006/main" xmlns:r="http://schemas.openxmlformats.org/officeDocument/2006/relationships" xmlns:p="http://schemas.openxmlformats.org/presentationml/2006/main">
  <p:tag name="TIMING" val="|1.039|0.525"/>
</p:tagLst>
</file>

<file path=ppt/tags/tag76.xml><?xml version="1.0" encoding="utf-8"?>
<p:tagLst xmlns:a="http://schemas.openxmlformats.org/drawingml/2006/main" xmlns:r="http://schemas.openxmlformats.org/officeDocument/2006/relationships" xmlns:p="http://schemas.openxmlformats.org/presentationml/2006/main">
  <p:tag name="TIMING" val="|1.039|0.525"/>
</p:tagLst>
</file>

<file path=ppt/tags/tag77.xml><?xml version="1.0" encoding="utf-8"?>
<p:tagLst xmlns:a="http://schemas.openxmlformats.org/drawingml/2006/main" xmlns:r="http://schemas.openxmlformats.org/officeDocument/2006/relationships" xmlns:p="http://schemas.openxmlformats.org/presentationml/2006/main">
  <p:tag name="TIMING" val="|1.039|0.525"/>
</p:tagLst>
</file>

<file path=ppt/tags/tag78.xml><?xml version="1.0" encoding="utf-8"?>
<p:tagLst xmlns:a="http://schemas.openxmlformats.org/drawingml/2006/main" xmlns:r="http://schemas.openxmlformats.org/officeDocument/2006/relationships" xmlns:p="http://schemas.openxmlformats.org/presentationml/2006/main">
  <p:tag name="TIMING" val="|1.039|0.525"/>
</p:tagLst>
</file>

<file path=ppt/tags/tag79.xml><?xml version="1.0" encoding="utf-8"?>
<p:tagLst xmlns:a="http://schemas.openxmlformats.org/drawingml/2006/main" xmlns:r="http://schemas.openxmlformats.org/officeDocument/2006/relationships" xmlns:p="http://schemas.openxmlformats.org/presentationml/2006/main">
  <p:tag name="TIMING" val="|1.039|0.525"/>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2112</Words>
  <Application>Microsoft Office PowerPoint</Application>
  <PresentationFormat>宽屏</PresentationFormat>
  <Paragraphs>75</Paragraphs>
  <Slides>18</Slides>
  <Notes>11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0" baseType="lpstr">
      <vt:lpstr>MS Gothic</vt:lpstr>
      <vt:lpstr>等线</vt:lpstr>
      <vt:lpstr>仿宋</vt:lpstr>
      <vt:lpstr>宋体</vt:lpstr>
      <vt:lpstr>微软雅黑</vt:lpstr>
      <vt:lpstr>Arial</vt:lpstr>
      <vt:lpstr>Calibri</vt:lpstr>
      <vt:lpstr>Cambria Math</vt:lpstr>
      <vt:lpstr>Times New Roman</vt:lpstr>
      <vt:lpstr>Wingdings</vt:lpstr>
      <vt:lpstr>Office 主题​​</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朱澳凯</dc:creator>
  <cp:lastModifiedBy>朱澳凯</cp:lastModifiedBy>
  <cp:revision>379</cp:revision>
  <dcterms:created xsi:type="dcterms:W3CDTF">2019-06-19T02:08:00Z</dcterms:created>
  <dcterms:modified xsi:type="dcterms:W3CDTF">2024-01-07T07:06:33Z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6627FD53D0E24798B676CD4115B259C5</vt:lpwstr>
  </property>
</Properties>
</file>